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notesMasterIdLst>
    <p:notesMasterId r:id="rId7"/>
  </p:notesMasterIdLst>
  <p:sldIdLst>
    <p:sldId id="327" r:id="rId2"/>
    <p:sldId id="313" r:id="rId3"/>
    <p:sldId id="308" r:id="rId4"/>
    <p:sldId id="290" r:id="rId5"/>
    <p:sldId id="31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A1"/>
    <a:srgbClr val="FFDA65"/>
    <a:srgbClr val="FFD13E"/>
    <a:srgbClr val="D4C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B1D5-0E52-4F9A-BBA3-EB90132C1A6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4774-7A87-43D5-AA92-4889262F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4774-7A87-43D5-AA92-4889262F6B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B6FF-1C3B-4475-8C74-641900ACE94A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2861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7C30-5F22-4B6D-B383-FC31B84C8B60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040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46C00-EF06-46B3-8EB7-3A459CB26E6E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728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EA47-51DE-4BC1-B325-EB9FC478F062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88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0261-9777-4CA3-B1DD-A5B26FF3CC71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3285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6B8E-D94F-4446-9229-257299A71E9C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853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8590-0C92-4F1C-AD6F-E19960A41EDF}" type="datetime1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16984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D5FC-C027-4D05-B603-C879A34EF0A4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63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164C-AAD3-4C92-9A08-B0DCF8B42652}" type="datetime1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5186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A799BD-DEF5-44E9-BC7C-A636A7639EDC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9216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5902-3856-4CD7-A844-945AAA89E495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213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AE7D4-86A5-464D-A775-0B078A9DBED7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F38BD5-D87D-4CE8-8685-931BE1F42F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ransition spd="med">
    <p:pull/>
  </p:transition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6632" y="3075289"/>
            <a:ext cx="4781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b="1" dirty="0" smtClean="0">
                <a:latin typeface="IranNastaliq" panose="02020505000000020003" pitchFamily="18" charset="0"/>
                <a:ea typeface="Tahoma" panose="020B0604030504040204" pitchFamily="34" charset="0"/>
                <a:cs typeface="IranNastaliq" panose="02020505000000020003" pitchFamily="18" charset="0"/>
              </a:rPr>
              <a:t>عنوان:</a:t>
            </a:r>
          </a:p>
          <a:p>
            <a:pPr algn="ctr" rtl="1"/>
            <a:r>
              <a:rPr lang="fa-IR" sz="4000" dirty="0" smtClean="0">
                <a:latin typeface="IranNastaliq" panose="02020505000000020003" pitchFamily="18" charset="0"/>
                <a:ea typeface="Tahoma" panose="020B0604030504040204" pitchFamily="34" charset="0"/>
                <a:cs typeface="IranNastaliq" panose="02020505000000020003" pitchFamily="18" charset="0"/>
              </a:rPr>
              <a:t>مقاله و چهارچوب های مقاله </a:t>
            </a:r>
            <a:r>
              <a:rPr lang="fa-IR" sz="4000" dirty="0" err="1" smtClean="0">
                <a:latin typeface="IranNastaliq" panose="02020505000000020003" pitchFamily="18" charset="0"/>
                <a:ea typeface="Tahoma" panose="020B0604030504040204" pitchFamily="34" charset="0"/>
                <a:cs typeface="IranNastaliq" panose="02020505000000020003" pitchFamily="18" charset="0"/>
              </a:rPr>
              <a:t>نویسی</a:t>
            </a:r>
            <a:endParaRPr lang="fa-IR" sz="4000" dirty="0" smtClean="0">
              <a:latin typeface="IranNastaliq" panose="02020505000000020003" pitchFamily="18" charset="0"/>
              <a:ea typeface="Tahoma" panose="020B0604030504040204" pitchFamily="34" charset="0"/>
              <a:cs typeface="IranNastaliq" panose="02020505000000020003" pitchFamily="18" charset="0"/>
            </a:endParaRPr>
          </a:p>
          <a:p>
            <a:pPr algn="r" rtl="1"/>
            <a:endParaRPr lang="fa-IR" sz="6000" b="1" dirty="0">
              <a:latin typeface="IranNastaliq" panose="02020505000000020003" pitchFamily="18" charset="0"/>
              <a:ea typeface="Tahoma" panose="020B0604030504040204" pitchFamily="34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09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85000">
              <a:schemeClr val="bg2">
                <a:lumMod val="9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0" y="-80949"/>
            <a:ext cx="12192000" cy="6938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8367" y="1522455"/>
            <a:ext cx="4821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Zar" panose="00000400000000000000" pitchFamily="2" charset="-78"/>
              </a:rPr>
              <a:t>مقاله نوشتاری درباره ی یک موضوع خاص علمی است که بدست یک یا چند نویسنده و در فرمت مشخصی نگاشته و در کنفرانس یا مجلات علمی ارائه می شود.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3161" y="3930114"/>
            <a:ext cx="7484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Zar" panose="00000400000000000000" pitchFamily="2" charset="-78"/>
              </a:rPr>
              <a:t> اگر مقاله یک کار را چاپ نکنید مثل این است که </a:t>
            </a:r>
            <a:r>
              <a:rPr lang="fa-IR" sz="2000" dirty="0" err="1" smtClean="0">
                <a:cs typeface="B Zar" panose="00000400000000000000" pitchFamily="2" charset="-78"/>
              </a:rPr>
              <a:t>انجامش</a:t>
            </a:r>
            <a:r>
              <a:rPr lang="fa-IR" sz="2000" dirty="0" smtClean="0">
                <a:cs typeface="B Zar" panose="00000400000000000000" pitchFamily="2" charset="-78"/>
              </a:rPr>
              <a:t> نداده </a:t>
            </a:r>
            <a:r>
              <a:rPr lang="fa-IR" sz="2000" dirty="0" err="1" smtClean="0">
                <a:cs typeface="B Zar" panose="00000400000000000000" pitchFamily="2" charset="-78"/>
              </a:rPr>
              <a:t>اید</a:t>
            </a:r>
            <a:r>
              <a:rPr lang="fa-IR" sz="2000" dirty="0" smtClean="0">
                <a:cs typeface="B Zar" panose="00000400000000000000" pitchFamily="2" charset="-78"/>
              </a:rPr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Zar" panose="00000400000000000000" pitchFamily="2" charset="-78"/>
              </a:rPr>
              <a:t> اعتبار یک کار به کسی تعلق می گیرد که اول آن را چاپ کند.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Zar" panose="00000400000000000000" pitchFamily="2" charset="-78"/>
              </a:rPr>
              <a:t>افرادی که مقاله چاپ </a:t>
            </a:r>
            <a:r>
              <a:rPr lang="fa-IR" sz="2000" dirty="0" err="1" smtClean="0">
                <a:cs typeface="B Zar" panose="00000400000000000000" pitchFamily="2" charset="-78"/>
              </a:rPr>
              <a:t>نمی</a:t>
            </a:r>
            <a:r>
              <a:rPr lang="fa-IR" sz="2000" dirty="0" smtClean="0">
                <a:cs typeface="B Zar" panose="00000400000000000000" pitchFamily="2" charset="-78"/>
              </a:rPr>
              <a:t> کنند کارهایشان سرهم بندی و الکی است.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Zar" panose="00000400000000000000" pitchFamily="2" charset="-78"/>
              </a:rPr>
              <a:t> نگارش مطالب به گونه قابل فهم دیگران موجب درک بهتر خودتان است. 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000" dirty="0">
                <a:cs typeface="B Zar" panose="00000400000000000000" pitchFamily="2" charset="-78"/>
              </a:rPr>
              <a:t>ن</a:t>
            </a:r>
            <a:r>
              <a:rPr lang="fa-IR" sz="2000" dirty="0" smtClean="0">
                <a:cs typeface="B Zar" panose="00000400000000000000" pitchFamily="2" charset="-78"/>
              </a:rPr>
              <a:t>گارش مقاله تنها راه برای این است که بدانید تا حالا چه کار کرده </a:t>
            </a:r>
            <a:r>
              <a:rPr lang="fa-IR" sz="2000" dirty="0" err="1" smtClean="0">
                <a:cs typeface="B Zar" panose="00000400000000000000" pitchFamily="2" charset="-78"/>
              </a:rPr>
              <a:t>اید</a:t>
            </a:r>
            <a:r>
              <a:rPr lang="fa-IR" sz="2000" dirty="0" smtClean="0">
                <a:cs typeface="B Zar" panose="00000400000000000000" pitchFamily="2" charset="-7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7986" y="584654"/>
            <a:ext cx="4096186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تعریف مقاله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paper / article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3837" y="2986030"/>
            <a:ext cx="1426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قوانین نانوشته: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49" y="608914"/>
            <a:ext cx="550813" cy="55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50" y="2986030"/>
            <a:ext cx="550813" cy="550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43" y="1159727"/>
            <a:ext cx="3115882" cy="382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10954255" y="5168728"/>
            <a:ext cx="1211757" cy="1687210"/>
            <a:chOff x="10954255" y="5168728"/>
            <a:chExt cx="1211757" cy="16872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255" y="5168728"/>
              <a:ext cx="1211757" cy="168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10954255" y="6490813"/>
              <a:ext cx="323868" cy="365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54255" y="6527958"/>
            <a:ext cx="27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F38BD5-D87D-4CE8-8685-931BE1F42FE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06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0" y="0"/>
            <a:ext cx="12192000" cy="6851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465" y="549390"/>
            <a:ext cx="945424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یکي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از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بهترين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و مناسب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ترين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راه جهت انتقال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تجربيـات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و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تفکـرات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علمـي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،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نگـارش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مقالـه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 </a:t>
            </a:r>
            <a:r>
              <a:rPr lang="fa-IR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اسـت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zanin"/>
                <a:cs typeface="B Elham" panose="00000400000000000000" pitchFamily="2" charset="-78"/>
              </a:rPr>
              <a:t>. 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zanin"/>
              <a:cs typeface="B Elham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98" y="1509046"/>
            <a:ext cx="550813" cy="550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7842" y="1509046"/>
            <a:ext cx="1657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400" b="1" dirty="0" smtClean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فواید 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مقاله </a:t>
            </a:r>
            <a:r>
              <a:rPr lang="fa-IR" sz="4400" b="1" dirty="0" err="1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نویسی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: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5304" y="2178615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معرفـي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روش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هـاي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نـوين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علمـي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در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زمينـه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هـاي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مختلـف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علـوم</a:t>
            </a:r>
            <a:endParaRPr lang="fa-IR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اعلام نظر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علمي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در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خـصوص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پژوهش</a:t>
            </a:r>
            <a:r>
              <a:rPr lang="en-US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هاي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صورت گرفته توسط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ديگران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 </a:t>
            </a:r>
            <a:endParaRPr lang="en-US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معرفي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پروژه ها و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عملکردهاي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موفـق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و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نـاموفق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در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زمينـه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هاي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اجرايي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endParaRPr lang="en-US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بزرگ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نمايي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نقاط قوت و ضعف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عملکردهاي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اجرايي</a:t>
            </a:r>
            <a:endParaRPr lang="en-US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موافقت و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يا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مخالفـت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اصـولي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و مستند با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ديگر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مقالات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ارايه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شده </a:t>
            </a:r>
            <a:endParaRPr lang="en-US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ارايه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راهکارهايي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جهت بهتر و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يـا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رفـع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نقـص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نظـرات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endParaRPr lang="en-US" sz="2000" dirty="0">
              <a:solidFill>
                <a:srgbClr val="000000"/>
              </a:solidFill>
              <a:latin typeface="Nazanin"/>
              <a:cs typeface="B Zar" panose="000004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انتقال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تجربيات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کارگاهي</a:t>
            </a:r>
            <a:r>
              <a:rPr lang="fa-IR" sz="2000" dirty="0">
                <a:solidFill>
                  <a:srgbClr val="000000"/>
                </a:solidFill>
                <a:latin typeface="Nazanin"/>
                <a:cs typeface="B Zar" panose="00000400000000000000" pitchFamily="2" charset="-78"/>
              </a:rPr>
              <a:t> </a:t>
            </a:r>
            <a:endParaRPr lang="en-US" sz="2000" dirty="0">
              <a:cs typeface="B Zar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1" y="2634284"/>
            <a:ext cx="3829353" cy="28683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980243" y="5170790"/>
            <a:ext cx="1211757" cy="1687210"/>
            <a:chOff x="10954255" y="5168728"/>
            <a:chExt cx="1211757" cy="16872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255" y="5168728"/>
              <a:ext cx="1211757" cy="168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10954255" y="6490813"/>
              <a:ext cx="323868" cy="365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002014" y="64825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F38BD5-D87D-4CE8-8685-931BE1F42FEA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87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0" y="0"/>
            <a:ext cx="12192000" cy="6851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0377" y="1533105"/>
            <a:ext cx="6720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امكان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ادامه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تحصيل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در مقطع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دكتري</a:t>
            </a:r>
            <a:endParaRPr lang="fa-IR" sz="2000" dirty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گرفتن بورس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تحصيلي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از دانشگاه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هاي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معتبر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بين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المللي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در سراسر جهان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پذيرفته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شدن به عنوان عضو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هيات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علمي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در دانشگاه ها و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مراكز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تحقيقاتي</a:t>
            </a:r>
            <a:endParaRPr lang="fa-IR" sz="2000" dirty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استخدام راحت تر در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كليه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ادارات و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ساير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مراكز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دولتي</a:t>
            </a:r>
            <a:r>
              <a:rPr lang="fa-IR" sz="2000" dirty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و </a:t>
            </a:r>
            <a:r>
              <a:rPr lang="fa-IR" sz="2000" dirty="0" err="1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خصوصي</a:t>
            </a:r>
            <a:endParaRPr lang="fa-IR" sz="2000" dirty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شناخته شدن به عنوان متخصص و صاحب نظر در موضوع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امكان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گرفتن پروژه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هاي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تحقيقاتي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با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درآمدهايي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بسيار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بالا</a:t>
            </a:r>
            <a:endParaRPr lang="fa-IR" sz="2000" dirty="0">
              <a:solidFill>
                <a:srgbClr val="000000"/>
              </a:solidFill>
              <a:latin typeface="BMitra"/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ايجاد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احساس افتخار و اعتماد به نفس در </a:t>
            </a:r>
            <a:r>
              <a:rPr lang="fa-IR" sz="2000" dirty="0" err="1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نويسندگان</a:t>
            </a:r>
            <a:r>
              <a:rPr lang="fa-IR" sz="2000" dirty="0" smtClean="0">
                <a:solidFill>
                  <a:srgbClr val="000000"/>
                </a:solidFill>
                <a:latin typeface="BMitra"/>
                <a:cs typeface="B Zar" panose="00000400000000000000" pitchFamily="2" charset="-78"/>
              </a:rPr>
              <a:t> مقالات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3109" y="697468"/>
            <a:ext cx="3073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400" b="1" dirty="0" err="1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مزاياي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انتشار مقاله </a:t>
            </a:r>
            <a:r>
              <a:rPr lang="fa-IR" sz="4400" b="1" dirty="0" err="1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براي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b="1" dirty="0" err="1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دانشجويان</a:t>
            </a:r>
            <a:endParaRPr lang="fa-IR" sz="4400" b="1" dirty="0">
              <a:solidFill>
                <a:schemeClr val="accent2">
                  <a:lumMod val="75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73" y="806781"/>
            <a:ext cx="550813" cy="550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46" y="1533105"/>
            <a:ext cx="3967433" cy="3956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9" name="Group 8"/>
          <p:cNvGrpSpPr/>
          <p:nvPr/>
        </p:nvGrpSpPr>
        <p:grpSpPr>
          <a:xfrm>
            <a:off x="11018241" y="5164653"/>
            <a:ext cx="1211757" cy="1687210"/>
            <a:chOff x="10954255" y="5168728"/>
            <a:chExt cx="1211757" cy="16872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255" y="5168728"/>
              <a:ext cx="1211757" cy="168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10954255" y="6490813"/>
              <a:ext cx="323868" cy="365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040423" y="64825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982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11811" y="0"/>
            <a:ext cx="12180189" cy="6851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3514" y="752461"/>
            <a:ext cx="363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b="1" dirty="0" smtClean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قبل از شروع مقاله</a:t>
            </a:r>
            <a:r>
              <a:rPr lang="fa-IR" sz="4400" b="1" dirty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b="1" dirty="0" smtClean="0">
                <a:solidFill>
                  <a:schemeClr val="accent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نوشتن چکار کنیم؟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005" y="1603591"/>
            <a:ext cx="9026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1- انتخاب استاد راهنما: (فردی </a:t>
            </a:r>
            <a:r>
              <a:rPr lang="fa-IR" sz="2000" dirty="0">
                <a:cs typeface="B Zar" panose="00000400000000000000" pitchFamily="2" charset="-78"/>
              </a:rPr>
              <a:t>که به حوزه های نوین پژوهشی اشراف دارد </a:t>
            </a:r>
            <a:r>
              <a:rPr lang="fa-IR" sz="2000" dirty="0" smtClean="0">
                <a:cs typeface="B Zar" panose="00000400000000000000" pitchFamily="2" charset="-78"/>
              </a:rPr>
              <a:t> و توانمندیهای شما </a:t>
            </a:r>
            <a:r>
              <a:rPr lang="fa-IR" sz="2000" dirty="0">
                <a:cs typeface="B Zar" panose="00000400000000000000" pitchFamily="2" charset="-78"/>
              </a:rPr>
              <a:t>را نیز می </a:t>
            </a:r>
            <a:r>
              <a:rPr lang="fa-IR" sz="2000" dirty="0" smtClean="0">
                <a:cs typeface="B Zar" panose="00000400000000000000" pitchFamily="2" charset="-78"/>
              </a:rPr>
              <a:t>شناسد).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2- </a:t>
            </a:r>
            <a:r>
              <a:rPr lang="fa-IR" sz="2000" dirty="0">
                <a:cs typeface="B Zar" panose="00000400000000000000" pitchFamily="2" charset="-78"/>
              </a:rPr>
              <a:t>درباره </a:t>
            </a:r>
            <a:r>
              <a:rPr lang="fa-IR" sz="2000" dirty="0" err="1">
                <a:cs typeface="B Zar" panose="00000400000000000000" pitchFamily="2" charset="-78"/>
              </a:rPr>
              <a:t>موضوعتان</a:t>
            </a:r>
            <a:r>
              <a:rPr lang="fa-IR" sz="2000" dirty="0">
                <a:cs typeface="B Zar" panose="00000400000000000000" pitchFamily="2" charset="-78"/>
              </a:rPr>
              <a:t> کاملا مطالعه و تحقیق کنید(کتاب، مقالات مروری و پایان نامه </a:t>
            </a:r>
            <a:r>
              <a:rPr lang="fa-IR" sz="2000" dirty="0" smtClean="0">
                <a:cs typeface="B Zar" panose="00000400000000000000" pitchFamily="2" charset="-78"/>
              </a:rPr>
              <a:t>بخوانید)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 3-  در مورد موضوع انتخابی هدف مورد نظر را عملی و به </a:t>
            </a:r>
            <a:r>
              <a:rPr lang="fa-IR" sz="2000" dirty="0" err="1" smtClean="0">
                <a:cs typeface="B Zar" panose="00000400000000000000" pitchFamily="2" charset="-78"/>
              </a:rPr>
              <a:t>مرجله</a:t>
            </a:r>
            <a:r>
              <a:rPr lang="fa-IR" sz="2000" dirty="0" smtClean="0">
                <a:cs typeface="B Zar" panose="00000400000000000000" pitchFamily="2" charset="-78"/>
              </a:rPr>
              <a:t> اجرا برسانید.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4- نتایج و یافته های حاصل از پژوهش انجام شده را دسته بندی کنید.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5- مقالات مرتبط با پژوهش خود را از دید شیوه نگارش مقاله بخوانید و ایده برداری کنید. 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cs typeface="B Zar" panose="00000400000000000000" pitchFamily="2" charset="-78"/>
              </a:rPr>
              <a:t>6- در پایان با کمک گزارشها و یادداشت ها و نتایج خودتان شروع به نوشتن مقاله نمایید.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95" y="719694"/>
            <a:ext cx="550813" cy="550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583491"/>
            <a:ext cx="4045528" cy="352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10954255" y="5168728"/>
            <a:ext cx="1211757" cy="1687210"/>
            <a:chOff x="10954255" y="5168728"/>
            <a:chExt cx="1211757" cy="16872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255" y="5168728"/>
              <a:ext cx="1211757" cy="168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10954255" y="6490813"/>
              <a:ext cx="323868" cy="3651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965346" y="64908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38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2659</TotalTime>
  <Words>410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B Elham</vt:lpstr>
      <vt:lpstr>B Zar</vt:lpstr>
      <vt:lpstr>BMitra</vt:lpstr>
      <vt:lpstr>Calibri</vt:lpstr>
      <vt:lpstr>Calibri Light</vt:lpstr>
      <vt:lpstr>IranNastaliq</vt:lpstr>
      <vt:lpstr>Nazanin</vt:lpstr>
      <vt:lpstr>Tahoma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Soror</dc:creator>
  <cp:lastModifiedBy>ip330</cp:lastModifiedBy>
  <cp:revision>184</cp:revision>
  <dcterms:created xsi:type="dcterms:W3CDTF">2020-05-11T09:24:14Z</dcterms:created>
  <dcterms:modified xsi:type="dcterms:W3CDTF">2021-05-10T19:33:04Z</dcterms:modified>
</cp:coreProperties>
</file>