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2" r:id="rId2"/>
    <p:sldId id="257" r:id="rId3"/>
    <p:sldId id="258" r:id="rId4"/>
    <p:sldId id="256" r:id="rId5"/>
    <p:sldId id="260" r:id="rId6"/>
    <p:sldId id="259" r:id="rId7"/>
    <p:sldId id="261"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8" autoAdjust="0"/>
    <p:restoredTop sz="94660"/>
  </p:normalViewPr>
  <p:slideViewPr>
    <p:cSldViewPr snapToGrid="0">
      <p:cViewPr varScale="1">
        <p:scale>
          <a:sx n="70" d="100"/>
          <a:sy n="70" d="100"/>
        </p:scale>
        <p:origin x="6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86647-7AFC-40DD-ADCA-6A84CC82C9C5}"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0DDDA-8B12-4972-AD85-A415EBA5233C}" type="slidenum">
              <a:rPr lang="en-US" smtClean="0"/>
              <a:t>‹#›</a:t>
            </a:fld>
            <a:endParaRPr lang="en-US"/>
          </a:p>
        </p:txBody>
      </p:sp>
    </p:spTree>
    <p:extLst>
      <p:ext uri="{BB962C8B-B14F-4D97-AF65-F5344CB8AC3E}">
        <p14:creationId xmlns:p14="http://schemas.microsoft.com/office/powerpoint/2010/main" val="96521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0DDDA-8B12-4972-AD85-A415EBA5233C}" type="slidenum">
              <a:rPr lang="en-US" smtClean="0"/>
              <a:t>1</a:t>
            </a:fld>
            <a:endParaRPr lang="en-US"/>
          </a:p>
        </p:txBody>
      </p:sp>
    </p:spTree>
    <p:extLst>
      <p:ext uri="{BB962C8B-B14F-4D97-AF65-F5344CB8AC3E}">
        <p14:creationId xmlns:p14="http://schemas.microsoft.com/office/powerpoint/2010/main" val="386604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10DDDA-8B12-4972-AD85-A415EBA5233C}" type="slidenum">
              <a:rPr lang="en-US" smtClean="0"/>
              <a:t>2</a:t>
            </a:fld>
            <a:endParaRPr lang="en-US"/>
          </a:p>
        </p:txBody>
      </p:sp>
    </p:spTree>
    <p:extLst>
      <p:ext uri="{BB962C8B-B14F-4D97-AF65-F5344CB8AC3E}">
        <p14:creationId xmlns:p14="http://schemas.microsoft.com/office/powerpoint/2010/main" val="169510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07D732-FE85-4C25-AD89-8CFB9F616450}"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185433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7D732-FE85-4C25-AD89-8CFB9F616450}"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65150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07D732-FE85-4C25-AD89-8CFB9F616450}"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116617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07D732-FE85-4C25-AD89-8CFB9F616450}"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D7C63-37A2-4302-BEA6-C5AAA0D63EE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791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07D732-FE85-4C25-AD89-8CFB9F616450}"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2487731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07D732-FE85-4C25-AD89-8CFB9F616450}" type="datetimeFigureOut">
              <a:rPr lang="en-US" smtClean="0"/>
              <a:t>12/3/2020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1222729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07D732-FE85-4C25-AD89-8CFB9F616450}" type="datetimeFigureOut">
              <a:rPr lang="en-US" smtClean="0"/>
              <a:t>12/3/2020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1898636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07D732-FE85-4C25-AD89-8CFB9F616450}"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2310146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07D732-FE85-4C25-AD89-8CFB9F616450}"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190166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007D732-FE85-4C25-AD89-8CFB9F616450}"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166216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07D732-FE85-4C25-AD89-8CFB9F616450}"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122175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07D732-FE85-4C25-AD89-8CFB9F616450}"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144026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07D732-FE85-4C25-AD89-8CFB9F616450}"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119989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007D732-FE85-4C25-AD89-8CFB9F616450}" type="datetimeFigureOut">
              <a:rPr lang="en-US" smtClean="0"/>
              <a:t>12/3/2020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135149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07D732-FE85-4C25-AD89-8CFB9F616450}" type="datetimeFigureOut">
              <a:rPr lang="en-US" smtClean="0"/>
              <a:t>12/3/2020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390497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007D732-FE85-4C25-AD89-8CFB9F616450}" type="datetimeFigureOut">
              <a:rPr lang="en-US" smtClean="0"/>
              <a:t>12/3/2020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81259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7D732-FE85-4C25-AD89-8CFB9F616450}"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D7C63-37A2-4302-BEA6-C5AAA0D63EEC}" type="slidenum">
              <a:rPr lang="en-US" smtClean="0"/>
              <a:t>‹#›</a:t>
            </a:fld>
            <a:endParaRPr lang="en-US"/>
          </a:p>
        </p:txBody>
      </p:sp>
    </p:spTree>
    <p:extLst>
      <p:ext uri="{BB962C8B-B14F-4D97-AF65-F5344CB8AC3E}">
        <p14:creationId xmlns:p14="http://schemas.microsoft.com/office/powerpoint/2010/main" val="104151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07D732-FE85-4C25-AD89-8CFB9F616450}" type="datetimeFigureOut">
              <a:rPr lang="en-US" smtClean="0"/>
              <a:t>12/3/2020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16D7C63-37A2-4302-BEA6-C5AAA0D63EEC}" type="slidenum">
              <a:rPr lang="en-US" smtClean="0"/>
              <a:t>‹#›</a:t>
            </a:fld>
            <a:endParaRPr lang="en-US"/>
          </a:p>
        </p:txBody>
      </p:sp>
    </p:spTree>
    <p:extLst>
      <p:ext uri="{BB962C8B-B14F-4D97-AF65-F5344CB8AC3E}">
        <p14:creationId xmlns:p14="http://schemas.microsoft.com/office/powerpoint/2010/main" val="5287656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016156"/>
          </a:xfrm>
          <a:prstGeom prst="rect">
            <a:avLst/>
          </a:prstGeom>
        </p:spPr>
      </p:pic>
      <p:sp>
        <p:nvSpPr>
          <p:cNvPr id="5" name="Rectangle 4"/>
          <p:cNvSpPr/>
          <p:nvPr/>
        </p:nvSpPr>
        <p:spPr>
          <a:xfrm>
            <a:off x="0" y="2838734"/>
            <a:ext cx="12192000" cy="1692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52634" y="3300174"/>
            <a:ext cx="5404513" cy="769441"/>
          </a:xfrm>
          <a:prstGeom prst="rect">
            <a:avLst/>
          </a:prstGeom>
          <a:noFill/>
        </p:spPr>
        <p:txBody>
          <a:bodyPr wrap="square" rtlCol="0">
            <a:spAutoFit/>
          </a:bodyPr>
          <a:lstStyle/>
          <a:p>
            <a:pPr algn="ctr"/>
            <a:r>
              <a:rPr lang="fa-IR" sz="4400" dirty="0" smtClean="0">
                <a:cs typeface="B Titr" panose="00000700000000000000" pitchFamily="2" charset="-78"/>
              </a:rPr>
              <a:t>شبکه های کامپیوتری 1</a:t>
            </a:r>
            <a:endParaRPr lang="en-US" sz="4400" dirty="0">
              <a:cs typeface="B Titr" panose="00000700000000000000" pitchFamily="2"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531056"/>
            <a:ext cx="12192001" cy="2326943"/>
          </a:xfrm>
          <a:prstGeom prst="rect">
            <a:avLst/>
          </a:prstGeom>
        </p:spPr>
      </p:pic>
    </p:spTree>
    <p:extLst>
      <p:ext uri="{BB962C8B-B14F-4D97-AF65-F5344CB8AC3E}">
        <p14:creationId xmlns:p14="http://schemas.microsoft.com/office/powerpoint/2010/main" val="2566896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889" b="100000" l="0" r="100000">
                        <a14:foregroundMark x1="47111" y1="46667" x2="47111" y2="46667"/>
                        <a14:backgroundMark x1="56889" y1="12889" x2="56889" y2="12889"/>
                        <a14:backgroundMark x1="73333" y1="33333" x2="73333" y2="33333"/>
                        <a14:backgroundMark x1="77333" y1="44444" x2="77333" y2="44444"/>
                        <a14:backgroundMark x1="78222" y1="56444" x2="78222" y2="56444"/>
                        <a14:backgroundMark x1="87111" y1="59111" x2="87111" y2="59111"/>
                        <a14:backgroundMark x1="69333" y1="37333" x2="69333" y2="37333"/>
                        <a14:backgroundMark x1="63556" y1="40444" x2="63556" y2="40444"/>
                        <a14:backgroundMark x1="58222" y1="33333" x2="58222" y2="33333"/>
                        <a14:backgroundMark x1="44889" y1="33778" x2="44889" y2="33778"/>
                        <a14:backgroundMark x1="57778" y1="39556" x2="57778" y2="39556"/>
                        <a14:backgroundMark x1="42222" y1="24889" x2="42222" y2="24889"/>
                        <a14:backgroundMark x1="27111" y1="36000" x2="27111" y2="36000"/>
                        <a14:backgroundMark x1="17333" y1="30667" x2="17333" y2="30667"/>
                        <a14:backgroundMark x1="12889" y1="52000" x2="12889" y2="52000"/>
                        <a14:backgroundMark x1="27111" y1="58222" x2="27111" y2="58222"/>
                        <a14:backgroundMark x1="32444" y1="55111" x2="32444" y2="55111"/>
                        <a14:backgroundMark x1="86667" y1="39111" x2="86667" y2="39111"/>
                        <a14:backgroundMark x1="82667" y1="29778" x2="82667" y2="29778"/>
                        <a14:backgroundMark x1="93778" y1="49778" x2="93778" y2="49778"/>
                        <a14:backgroundMark x1="67556" y1="84889" x2="67556" y2="84889"/>
                        <a14:backgroundMark x1="42667" y1="85333" x2="42667" y2="85333"/>
                        <a14:backgroundMark x1="38667" y1="78667" x2="38667" y2="78667"/>
                        <a14:backgroundMark x1="27556" y1="75111" x2="27556" y2="75111"/>
                        <a14:backgroundMark x1="64000" y1="68889" x2="64000" y2="68889"/>
                        <a14:backgroundMark x1="48000" y1="68000" x2="48000" y2="68000"/>
                        <a14:backgroundMark x1="41778" y1="58222" x2="41778" y2="58222"/>
                        <a14:backgroundMark x1="37333" y1="48000" x2="37333" y2="48000"/>
                      </a14:backgroundRemoval>
                    </a14:imgEffect>
                  </a14:imgLayer>
                </a14:imgProps>
              </a:ext>
              <a:ext uri="{28A0092B-C50C-407E-A947-70E740481C1C}">
                <a14:useLocalDpi xmlns:a14="http://schemas.microsoft.com/office/drawing/2010/main" val="0"/>
              </a:ext>
            </a:extLst>
          </a:blip>
          <a:stretch>
            <a:fillRect/>
          </a:stretch>
        </p:blipFill>
        <p:spPr>
          <a:xfrm>
            <a:off x="8187993" y="1419810"/>
            <a:ext cx="2049079" cy="2049079"/>
          </a:xfrm>
          <a:prstGeom prst="rect">
            <a:avLst/>
          </a:prstGeom>
        </p:spPr>
      </p:pic>
      <p:sp>
        <p:nvSpPr>
          <p:cNvPr id="4" name="Title 1"/>
          <p:cNvSpPr txBox="1">
            <a:spLocks/>
          </p:cNvSpPr>
          <p:nvPr/>
        </p:nvSpPr>
        <p:spPr>
          <a:xfrm>
            <a:off x="1903807" y="1912270"/>
            <a:ext cx="8131003" cy="164630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4000" dirty="0" smtClean="0">
                <a:solidFill>
                  <a:schemeClr val="tx1"/>
                </a:solidFill>
                <a:cs typeface="B Titr" panose="00000700000000000000" pitchFamily="2" charset="-78"/>
              </a:rPr>
              <a:t/>
            </a:r>
            <a:br>
              <a:rPr lang="fa-IR" sz="4000" dirty="0" smtClean="0">
                <a:solidFill>
                  <a:schemeClr val="tx1"/>
                </a:solidFill>
                <a:cs typeface="B Titr" panose="00000700000000000000" pitchFamily="2" charset="-78"/>
              </a:rPr>
            </a:br>
            <a:r>
              <a:rPr lang="fa-IR" sz="4000" dirty="0" smtClean="0">
                <a:solidFill>
                  <a:schemeClr val="tx1"/>
                </a:solidFill>
                <a:cs typeface="B Titr" panose="00000700000000000000" pitchFamily="2" charset="-78"/>
              </a:rPr>
              <a:t>شبکه های کامپیوتری</a:t>
            </a:r>
            <a:endParaRPr lang="fa-IR" sz="4000" dirty="0">
              <a:solidFill>
                <a:schemeClr val="tx1"/>
              </a:solidFill>
              <a:cs typeface="B Titr" panose="00000700000000000000" pitchFamily="2" charset="-78"/>
            </a:endParaRPr>
          </a:p>
        </p:txBody>
      </p:sp>
      <p:sp>
        <p:nvSpPr>
          <p:cNvPr id="5" name="Subtitle 2"/>
          <p:cNvSpPr txBox="1">
            <a:spLocks/>
          </p:cNvSpPr>
          <p:nvPr/>
        </p:nvSpPr>
        <p:spPr>
          <a:xfrm>
            <a:off x="3807431" y="3873627"/>
            <a:ext cx="4323758" cy="12055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r>
              <a:rPr lang="fa-IR" sz="1600" b="1" dirty="0" smtClean="0">
                <a:latin typeface="IRANSans Light" panose="02040503050201020203" pitchFamily="18" charset="-78"/>
                <a:cs typeface="B Titr" panose="00000700000000000000" pitchFamily="2" charset="-78"/>
              </a:rPr>
              <a:t>تهیه کنندگان : </a:t>
            </a:r>
            <a:endParaRPr lang="en-US" sz="1600" b="1" dirty="0" smtClean="0">
              <a:latin typeface="IRANSans Light" panose="02040503050201020203" pitchFamily="18" charset="-78"/>
              <a:cs typeface="B Titr" panose="00000700000000000000" pitchFamily="2" charset="-78"/>
            </a:endParaRPr>
          </a:p>
        </p:txBody>
      </p:sp>
      <p:grpSp>
        <p:nvGrpSpPr>
          <p:cNvPr id="7" name="Group 6"/>
          <p:cNvGrpSpPr/>
          <p:nvPr/>
        </p:nvGrpSpPr>
        <p:grpSpPr>
          <a:xfrm>
            <a:off x="1954339" y="-3794742"/>
            <a:ext cx="8153400" cy="134288"/>
            <a:chOff x="768920" y="4214294"/>
            <a:chExt cx="3429000" cy="134288"/>
          </a:xfrm>
        </p:grpSpPr>
        <p:cxnSp>
          <p:nvCxnSpPr>
            <p:cNvPr id="8" name="Straight Connector 7"/>
            <p:cNvCxnSpPr/>
            <p:nvPr/>
          </p:nvCxnSpPr>
          <p:spPr>
            <a:xfrm>
              <a:off x="768920" y="4214294"/>
              <a:ext cx="3429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8920" y="4348582"/>
              <a:ext cx="3429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396338" y="4563280"/>
            <a:ext cx="7455877" cy="1169551"/>
          </a:xfrm>
          <a:prstGeom prst="rect">
            <a:avLst/>
          </a:prstGeom>
        </p:spPr>
        <p:txBody>
          <a:bodyPr wrap="square">
            <a:spAutoFit/>
          </a:bodyPr>
          <a:lstStyle/>
          <a:p>
            <a:pPr algn="ctr">
              <a:lnSpc>
                <a:spcPct val="150000"/>
              </a:lnSpc>
            </a:pPr>
            <a:r>
              <a:rPr lang="fa-IR" sz="1600" b="1" i="0" u="none" strike="noStrike" baseline="0" dirty="0" smtClean="0">
                <a:latin typeface="IRANSans Light" panose="02040503050201020203" pitchFamily="18" charset="-78"/>
                <a:cs typeface="B Titr" panose="00000700000000000000" pitchFamily="2" charset="-78"/>
              </a:rPr>
              <a:t>استاد:</a:t>
            </a:r>
          </a:p>
          <a:p>
            <a:pPr algn="ctr">
              <a:lnSpc>
                <a:spcPct val="150000"/>
              </a:lnSpc>
            </a:pPr>
            <a:r>
              <a:rPr lang="fa-IR" sz="1600" b="1" dirty="0" smtClean="0">
                <a:latin typeface="IRANSans Light" panose="02040503050201020203" pitchFamily="18" charset="-78"/>
                <a:cs typeface="B Titr" panose="00000700000000000000" pitchFamily="2" charset="-78"/>
              </a:rPr>
              <a:t>درس :</a:t>
            </a:r>
            <a:br>
              <a:rPr lang="fa-IR" sz="1600" b="1" dirty="0" smtClean="0">
                <a:latin typeface="IRANSans Light" panose="02040503050201020203" pitchFamily="18" charset="-78"/>
                <a:cs typeface="B Titr" panose="00000700000000000000" pitchFamily="2" charset="-78"/>
              </a:rPr>
            </a:br>
            <a:r>
              <a:rPr lang="fa-IR" sz="1600" b="1" dirty="0" smtClean="0">
                <a:latin typeface="IRANSans Light" panose="02040503050201020203" pitchFamily="18" charset="-78"/>
                <a:cs typeface="B Titr" panose="00000700000000000000" pitchFamily="2" charset="-78"/>
              </a:rPr>
              <a:t> تاریخ ارائه :</a:t>
            </a:r>
            <a:endParaRPr lang="fa-IR" sz="1600" dirty="0">
              <a:latin typeface="IRANSans Light" panose="02040503050201020203" pitchFamily="18" charset="-78"/>
              <a:cs typeface="B Titr" panose="00000700000000000000" pitchFamily="2" charset="-78"/>
            </a:endParaRPr>
          </a:p>
        </p:txBody>
      </p:sp>
      <p:sp>
        <p:nvSpPr>
          <p:cNvPr id="12" name="Rectangle 11"/>
          <p:cNvSpPr/>
          <p:nvPr/>
        </p:nvSpPr>
        <p:spPr>
          <a:xfrm>
            <a:off x="2138289" y="6488668"/>
            <a:ext cx="7896523" cy="276999"/>
          </a:xfrm>
          <a:prstGeom prst="rect">
            <a:avLst/>
          </a:prstGeom>
        </p:spPr>
        <p:txBody>
          <a:bodyPr wrap="square">
            <a:spAutoFit/>
          </a:bodyPr>
          <a:lstStyle/>
          <a:p>
            <a:pPr algn="ctr"/>
            <a:r>
              <a:rPr lang="fa-IR" sz="1200" b="1" dirty="0" smtClean="0">
                <a:latin typeface="IRANSans Light" panose="02040503050201020203" pitchFamily="18" charset="-78"/>
                <a:cs typeface="B Titr" panose="00000700000000000000" pitchFamily="2" charset="-78"/>
              </a:rPr>
              <a:t>ارائه درس - دانشکده فنی و مهندسی </a:t>
            </a:r>
            <a:r>
              <a:rPr lang="fa-IR" sz="1200" dirty="0" smtClean="0">
                <a:latin typeface="IRANSans Light" panose="02040503050201020203" pitchFamily="18" charset="-78"/>
                <a:cs typeface="B Titr" panose="00000700000000000000" pitchFamily="2" charset="-78"/>
              </a:rPr>
              <a:t>-</a:t>
            </a:r>
            <a:r>
              <a:rPr lang="fa-IR" sz="1200" b="1" dirty="0" smtClean="0">
                <a:latin typeface="IRANSans Light" panose="02040503050201020203" pitchFamily="18" charset="-78"/>
                <a:cs typeface="B Titr" panose="00000700000000000000" pitchFamily="2" charset="-78"/>
              </a:rPr>
              <a:t> دانشگاه</a:t>
            </a:r>
            <a:endParaRPr lang="fa-IR" sz="1200" dirty="0">
              <a:latin typeface="IRANSans Light" panose="02040503050201020203" pitchFamily="18" charset="-78"/>
              <a:cs typeface="B Titr" panose="00000700000000000000" pitchFamily="2" charset="-78"/>
            </a:endParaRPr>
          </a:p>
        </p:txBody>
      </p:sp>
      <p:sp>
        <p:nvSpPr>
          <p:cNvPr id="6" name="Rectangle 5"/>
          <p:cNvSpPr/>
          <p:nvPr/>
        </p:nvSpPr>
        <p:spPr>
          <a:xfrm>
            <a:off x="3548365" y="3405858"/>
            <a:ext cx="484188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p:nvPr/>
        </p:nvPicPr>
        <p:blipFill>
          <a:blip r:embed="rId5">
            <a:extLst>
              <a:ext uri="{BEBA8EAE-BF5A-486C-A8C5-ECC9F3942E4B}">
                <a14:imgProps xmlns:a14="http://schemas.microsoft.com/office/drawing/2010/main">
                  <a14:imgLayer r:embed="rId6">
                    <a14:imgEffect>
                      <a14:backgroundRemoval t="0" b="100000" l="0" r="100000">
                        <a14:foregroundMark x1="70861" y1="20561" x2="70861" y2="20561"/>
                        <a14:foregroundMark x1="70199" y1="66822" x2="70199" y2="66822"/>
                        <a14:foregroundMark x1="33113" y1="63084" x2="33113" y2="63084"/>
                        <a14:foregroundMark x1="23841" y1="17290" x2="23841" y2="17290"/>
                        <a14:backgroundMark x1="47020" y1="27570" x2="47020" y2="27570"/>
                      </a14:backgroundRemoval>
                    </a14:imgEffect>
                  </a14:imgLayer>
                </a14:imgProps>
              </a:ext>
              <a:ext uri="{28A0092B-C50C-407E-A947-70E740481C1C}">
                <a14:useLocalDpi xmlns:a14="http://schemas.microsoft.com/office/drawing/2010/main" val="0"/>
              </a:ext>
            </a:extLst>
          </a:blip>
          <a:srcRect/>
          <a:stretch>
            <a:fillRect/>
          </a:stretch>
        </p:blipFill>
        <p:spPr bwMode="auto">
          <a:xfrm>
            <a:off x="558027" y="377612"/>
            <a:ext cx="1109710" cy="1370885"/>
          </a:xfrm>
          <a:prstGeom prst="rect">
            <a:avLst/>
          </a:prstGeom>
          <a:noFill/>
        </p:spPr>
      </p:pic>
      <p:sp>
        <p:nvSpPr>
          <p:cNvPr id="15" name="TextBox 14"/>
          <p:cNvSpPr txBox="1"/>
          <p:nvPr/>
        </p:nvSpPr>
        <p:spPr>
          <a:xfrm>
            <a:off x="762365" y="1666049"/>
            <a:ext cx="1810743" cy="246221"/>
          </a:xfrm>
          <a:prstGeom prst="rect">
            <a:avLst/>
          </a:prstGeom>
          <a:noFill/>
        </p:spPr>
        <p:txBody>
          <a:bodyPr wrap="square" rtlCol="0">
            <a:spAutoFit/>
          </a:bodyPr>
          <a:lstStyle/>
          <a:p>
            <a:r>
              <a:rPr lang="fa-IR" sz="1000" dirty="0" smtClean="0">
                <a:latin typeface="IranNastaliq" panose="02020505000000020003" pitchFamily="18" charset="0"/>
                <a:cs typeface="IranNastaliq" panose="02020505000000020003" pitchFamily="18" charset="0"/>
              </a:rPr>
              <a:t>دانشگاه آزاد اسلامی</a:t>
            </a:r>
            <a:endParaRPr lang="en-US" sz="10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4238779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82686" y="668739"/>
            <a:ext cx="3889612" cy="523220"/>
          </a:xfrm>
          <a:prstGeom prst="rect">
            <a:avLst/>
          </a:prstGeom>
          <a:noFill/>
        </p:spPr>
        <p:txBody>
          <a:bodyPr wrap="square" rtlCol="0">
            <a:spAutoFit/>
          </a:bodyPr>
          <a:lstStyle/>
          <a:p>
            <a:pPr algn="r" rtl="1"/>
            <a:r>
              <a:rPr lang="fa-IR" sz="2800" dirty="0" smtClean="0">
                <a:cs typeface="B Titr" panose="00000700000000000000" pitchFamily="2" charset="-78"/>
              </a:rPr>
              <a:t>فهرست مطالب</a:t>
            </a:r>
            <a:endParaRPr lang="en-US" sz="2800" dirty="0">
              <a:cs typeface="B Titr" panose="00000700000000000000" pitchFamily="2" charset="-78"/>
            </a:endParaRPr>
          </a:p>
        </p:txBody>
      </p:sp>
      <p:sp>
        <p:nvSpPr>
          <p:cNvPr id="3" name="TextBox 2"/>
          <p:cNvSpPr txBox="1"/>
          <p:nvPr/>
        </p:nvSpPr>
        <p:spPr>
          <a:xfrm>
            <a:off x="749300" y="1322933"/>
            <a:ext cx="9622998" cy="3046988"/>
          </a:xfrm>
          <a:prstGeom prst="rect">
            <a:avLst/>
          </a:prstGeom>
          <a:noFill/>
        </p:spPr>
        <p:txBody>
          <a:bodyPr wrap="square" rtlCol="0">
            <a:spAutoFit/>
          </a:bodyPr>
          <a:lstStyle/>
          <a:p>
            <a:pPr algn="r" rtl="1"/>
            <a:r>
              <a:rPr lang="fa-IR" sz="2400" dirty="0">
                <a:latin typeface="Times New Roman" panose="02020603050405020304" pitchFamily="18" charset="0"/>
                <a:cs typeface="B Nazanin" panose="00000400000000000000" pitchFamily="2" charset="-78"/>
              </a:rPr>
              <a:t>1. تاریخچه پیدایش شبکه </a:t>
            </a:r>
            <a:r>
              <a:rPr lang="fa-IR" sz="2400" dirty="0" smtClean="0">
                <a:latin typeface="Times New Roman" panose="02020603050405020304" pitchFamily="18" charset="0"/>
                <a:cs typeface="B Nazanin" panose="00000400000000000000" pitchFamily="2" charset="-78"/>
              </a:rPr>
              <a:t/>
            </a:r>
            <a:br>
              <a:rPr lang="fa-IR" sz="2400" dirty="0" smtClean="0">
                <a:latin typeface="Times New Roman" panose="02020603050405020304" pitchFamily="18" charset="0"/>
                <a:cs typeface="B Nazanin" panose="00000400000000000000" pitchFamily="2" charset="-78"/>
              </a:rPr>
            </a:br>
            <a:r>
              <a:rPr lang="fa-IR" sz="2400" dirty="0" smtClean="0">
                <a:latin typeface="Times New Roman" panose="02020603050405020304" pitchFamily="18" charset="0"/>
                <a:cs typeface="B Nazanin" panose="00000400000000000000" pitchFamily="2" charset="-78"/>
              </a:rPr>
              <a:t>2. شبکه های کامپیوتری</a:t>
            </a:r>
            <a:br>
              <a:rPr lang="fa-IR" sz="2400" dirty="0" smtClean="0">
                <a:latin typeface="Times New Roman" panose="02020603050405020304" pitchFamily="18" charset="0"/>
                <a:cs typeface="B Nazanin" panose="00000400000000000000" pitchFamily="2" charset="-78"/>
              </a:rPr>
            </a:br>
            <a:r>
              <a:rPr lang="fa-IR" sz="2400" dirty="0" smtClean="0">
                <a:latin typeface="Times New Roman" panose="02020603050405020304" pitchFamily="18" charset="0"/>
                <a:cs typeface="B Nazanin" panose="00000400000000000000" pitchFamily="2" charset="-78"/>
              </a:rPr>
              <a:t>3. مزایا و معایب</a:t>
            </a:r>
            <a:br>
              <a:rPr lang="fa-IR" sz="2400" dirty="0" smtClean="0">
                <a:latin typeface="Times New Roman" panose="02020603050405020304" pitchFamily="18" charset="0"/>
                <a:cs typeface="B Nazanin" panose="00000400000000000000" pitchFamily="2" charset="-78"/>
              </a:rPr>
            </a:br>
            <a:r>
              <a:rPr lang="fa-IR" sz="2400" dirty="0" smtClean="0">
                <a:latin typeface="Times New Roman" panose="02020603050405020304" pitchFamily="18" charset="0"/>
                <a:cs typeface="B Nazanin" panose="00000400000000000000" pitchFamily="2" charset="-78"/>
              </a:rPr>
              <a:t>4. </a:t>
            </a:r>
            <a:r>
              <a:rPr lang="fa-IR" sz="2400" dirty="0">
                <a:latin typeface="Times New Roman" panose="02020603050405020304" pitchFamily="18" charset="0"/>
                <a:cs typeface="B Nazanin" panose="00000400000000000000" pitchFamily="2" charset="-78"/>
              </a:rPr>
              <a:t>انواع شبکه های کامپیوتری از نظر گستردگی</a:t>
            </a:r>
          </a:p>
          <a:p>
            <a:pPr algn="r" rtl="1"/>
            <a:r>
              <a:rPr lang="fa-IR" sz="2400" dirty="0" smtClean="0">
                <a:latin typeface="Times New Roman" panose="02020603050405020304" pitchFamily="18" charset="0"/>
                <a:cs typeface="B Nazanin" panose="00000400000000000000" pitchFamily="2" charset="-78"/>
              </a:rPr>
              <a:t>5. </a:t>
            </a:r>
            <a:r>
              <a:rPr lang="fa-IR" sz="2400" b="1" dirty="0">
                <a:latin typeface="Times New Roman" panose="02020603050405020304" pitchFamily="18" charset="0"/>
                <a:cs typeface="B Nazanin" panose="00000400000000000000" pitchFamily="2" charset="-78"/>
              </a:rPr>
              <a:t>انواع شبکه براساس کارکرد</a:t>
            </a:r>
            <a:endParaRPr lang="en-US" sz="2400" b="1" dirty="0">
              <a:latin typeface="Times New Roman" panose="02020603050405020304" pitchFamily="18" charset="0"/>
              <a:cs typeface="B Nazanin" panose="00000400000000000000" pitchFamily="2" charset="-78"/>
            </a:endParaRPr>
          </a:p>
          <a:p>
            <a:pPr algn="r" rtl="1"/>
            <a:r>
              <a:rPr lang="fa-IR" sz="2400" dirty="0" smtClean="0">
                <a:latin typeface="Times New Roman" panose="02020603050405020304" pitchFamily="18" charset="0"/>
                <a:cs typeface="B Nazanin" panose="00000400000000000000" pitchFamily="2" charset="-78"/>
              </a:rPr>
              <a:t>6. </a:t>
            </a:r>
            <a:r>
              <a:rPr lang="fa-IR" sz="2400" b="1" dirty="0">
                <a:latin typeface="Times New Roman" panose="02020603050405020304" pitchFamily="18" charset="0"/>
                <a:cs typeface="B Nazanin" panose="00000400000000000000" pitchFamily="2" charset="-78"/>
              </a:rPr>
              <a:t>انواع </a:t>
            </a:r>
            <a:r>
              <a:rPr lang="en-US" sz="2400" b="1" dirty="0">
                <a:latin typeface="Times New Roman" panose="02020603050405020304" pitchFamily="18" charset="0"/>
                <a:cs typeface="B Nazanin" panose="00000400000000000000" pitchFamily="2" charset="-78"/>
              </a:rPr>
              <a:t> </a:t>
            </a:r>
            <a:r>
              <a:rPr lang="fa-IR" sz="2400" b="1" dirty="0">
                <a:latin typeface="Times New Roman" panose="02020603050405020304" pitchFamily="18" charset="0"/>
                <a:cs typeface="B Nazanin" panose="00000400000000000000" pitchFamily="2" charset="-78"/>
              </a:rPr>
              <a:t>توپولوژی های  شبکه </a:t>
            </a:r>
            <a:r>
              <a:rPr lang="fa-IR" sz="2400" b="1" dirty="0" smtClean="0">
                <a:latin typeface="Times New Roman" panose="02020603050405020304" pitchFamily="18" charset="0"/>
                <a:cs typeface="B Nazanin" panose="00000400000000000000" pitchFamily="2" charset="-78"/>
              </a:rPr>
              <a:t/>
            </a:r>
            <a:br>
              <a:rPr lang="fa-IR" sz="2400" b="1" dirty="0" smtClean="0">
                <a:latin typeface="Times New Roman" panose="02020603050405020304" pitchFamily="18" charset="0"/>
                <a:cs typeface="B Nazanin" panose="00000400000000000000" pitchFamily="2" charset="-78"/>
              </a:rPr>
            </a:br>
            <a:r>
              <a:rPr lang="fa-IR" sz="2400" dirty="0" smtClean="0">
                <a:latin typeface="Times New Roman" panose="02020603050405020304" pitchFamily="18" charset="0"/>
                <a:cs typeface="B Nazanin" panose="00000400000000000000" pitchFamily="2" charset="-78"/>
              </a:rPr>
              <a:t>7. </a:t>
            </a:r>
            <a:r>
              <a:rPr lang="fa-IR" sz="2400" dirty="0">
                <a:latin typeface="Times New Roman" panose="02020603050405020304" pitchFamily="18" charset="0"/>
                <a:cs typeface="B Nazanin" panose="00000400000000000000" pitchFamily="2" charset="-78"/>
              </a:rPr>
              <a:t>لایه های </a:t>
            </a:r>
            <a:r>
              <a:rPr lang="en-US" sz="2400" dirty="0">
                <a:latin typeface="Times New Roman" panose="02020603050405020304" pitchFamily="18" charset="0"/>
                <a:cs typeface="B Nazanin" panose="00000400000000000000" pitchFamily="2" charset="-78"/>
              </a:rPr>
              <a:t>OSI</a:t>
            </a:r>
            <a:endParaRPr lang="fa-IR" sz="2400" dirty="0">
              <a:latin typeface="Times New Roman" panose="02020603050405020304" pitchFamily="18" charset="0"/>
              <a:cs typeface="B Nazanin" panose="00000400000000000000" pitchFamily="2" charset="-78"/>
            </a:endParaRPr>
          </a:p>
          <a:p>
            <a:pPr algn="r" rtl="1"/>
            <a:r>
              <a:rPr lang="fa-IR" sz="2400" dirty="0" smtClean="0">
                <a:latin typeface="Times New Roman" panose="02020603050405020304" pitchFamily="18" charset="0"/>
                <a:cs typeface="B Nazanin" panose="00000400000000000000" pitchFamily="2" charset="-78"/>
              </a:rPr>
              <a:t>8. </a:t>
            </a:r>
            <a:r>
              <a:rPr lang="fa-IR" sz="2400" dirty="0">
                <a:latin typeface="Times New Roman" panose="02020603050405020304" pitchFamily="18" charset="0"/>
                <a:cs typeface="B Nazanin" panose="00000400000000000000" pitchFamily="2" charset="-78"/>
              </a:rPr>
              <a:t>اجزای مورد نیاز برای ایجاد </a:t>
            </a:r>
            <a:r>
              <a:rPr lang="fa-IR" sz="2400" dirty="0" smtClean="0">
                <a:latin typeface="Times New Roman" panose="02020603050405020304" pitchFamily="18" charset="0"/>
                <a:cs typeface="B Nazanin" panose="00000400000000000000" pitchFamily="2" charset="-78"/>
              </a:rPr>
              <a:t>شبکه</a:t>
            </a:r>
            <a:endParaRPr lang="fa-IR" sz="2400" dirty="0">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820260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82686" y="668739"/>
            <a:ext cx="3889612" cy="954107"/>
          </a:xfrm>
          <a:prstGeom prst="rect">
            <a:avLst/>
          </a:prstGeom>
          <a:noFill/>
        </p:spPr>
        <p:txBody>
          <a:bodyPr wrap="square" rtlCol="0">
            <a:spAutoFit/>
          </a:bodyPr>
          <a:lstStyle/>
          <a:p>
            <a:pPr algn="r" rtl="1"/>
            <a:r>
              <a:rPr lang="fa-IR" sz="2800" dirty="0">
                <a:cs typeface="B Titr" panose="00000700000000000000" pitchFamily="2" charset="-78"/>
              </a:rPr>
              <a:t>تاریخچه پیدایش شبکه</a:t>
            </a:r>
            <a:r>
              <a:rPr lang="fa-IR" sz="2800" dirty="0" smtClean="0">
                <a:cs typeface="B Titr" panose="00000700000000000000" pitchFamily="2" charset="-78"/>
              </a:rPr>
              <a:t/>
            </a:r>
            <a:br>
              <a:rPr lang="fa-IR" sz="2800" dirty="0" smtClean="0">
                <a:cs typeface="B Titr" panose="00000700000000000000" pitchFamily="2" charset="-78"/>
              </a:rPr>
            </a:br>
            <a:endParaRPr lang="en-US" sz="2800" dirty="0">
              <a:cs typeface="B Titr" panose="00000700000000000000" pitchFamily="2" charset="-78"/>
            </a:endParaRPr>
          </a:p>
        </p:txBody>
      </p:sp>
      <p:sp>
        <p:nvSpPr>
          <p:cNvPr id="6" name="TextBox 5"/>
          <p:cNvSpPr txBox="1"/>
          <p:nvPr/>
        </p:nvSpPr>
        <p:spPr>
          <a:xfrm>
            <a:off x="660400" y="1322933"/>
            <a:ext cx="9711898" cy="5324535"/>
          </a:xfrm>
          <a:prstGeom prst="rect">
            <a:avLst/>
          </a:prstGeom>
          <a:noFill/>
        </p:spPr>
        <p:txBody>
          <a:bodyPr wrap="square" rtlCol="0">
            <a:spAutoFit/>
          </a:bodyPr>
          <a:lstStyle/>
          <a:p>
            <a:pPr algn="r" rtl="1"/>
            <a:r>
              <a:rPr lang="fa-IR" sz="2000" dirty="0">
                <a:latin typeface="Times New Roman" panose="02020603050405020304" pitchFamily="18" charset="0"/>
                <a:cs typeface="Times New Roman" panose="02020603050405020304" pitchFamily="18" charset="0"/>
              </a:rPr>
              <a:t>در سال 1957 نخستین ماهواره، یعنی اسپوتنیک توسط اتحاد جماهیر شوروی سابق به فضا پرتاب شد. در همین دوران رقابت سختی از نظر تسلیحاتی بین دو ابرقدرت آن زمان جریان داشت و دنیا در دوران رقابت سختی از نظر تسلیحاتی بین دو ابر قدرت آن زمان جریان داشت و دنیا در دوران جنگ سرد به سر می برد. وزارت دفاع امریکا در واکنش به این اقدام رقیب نظامی خود، آژانس پروژه های تحقیقاتی پیشرفته یا آرپا </a:t>
            </a:r>
            <a:r>
              <a:rPr lang="en-US" sz="2000" dirty="0" smtClean="0">
                <a:latin typeface="Times New Roman" panose="02020603050405020304" pitchFamily="18" charset="0"/>
                <a:cs typeface="Times New Roman" panose="02020603050405020304" pitchFamily="18" charset="0"/>
              </a:rPr>
              <a:t> (ARPA) </a:t>
            </a:r>
            <a:r>
              <a:rPr lang="fa-IR" sz="2000" dirty="0" smtClean="0">
                <a:latin typeface="Times New Roman" panose="02020603050405020304" pitchFamily="18" charset="0"/>
                <a:cs typeface="Times New Roman" panose="02020603050405020304" pitchFamily="18" charset="0"/>
              </a:rPr>
              <a:t>را </a:t>
            </a:r>
            <a:r>
              <a:rPr lang="fa-IR" sz="2000" dirty="0">
                <a:latin typeface="Times New Roman" panose="02020603050405020304" pitchFamily="18" charset="0"/>
                <a:cs typeface="Times New Roman" panose="02020603050405020304" pitchFamily="18" charset="0"/>
              </a:rPr>
              <a:t>تاسیس کرد. یکی از پروژه های مهم این آژانس تامین ارتباطات در زمان جنگ جهانی احتمالی تعریف شده بود. در همین سال ها در مراکز تحقیقاتی غیر نظامی که بر امتداد دانشگاه ها بودند، تلاش برای اتصال کامپیوترها به یکدیگر در جریان بود. در آن زمان کامپیوترهای </a:t>
            </a:r>
            <a:r>
              <a:rPr lang="en-US" sz="2000" dirty="0" smtClean="0">
                <a:latin typeface="Times New Roman" panose="02020603050405020304" pitchFamily="18" charset="0"/>
                <a:cs typeface="Times New Roman" panose="02020603050405020304" pitchFamily="18" charset="0"/>
              </a:rPr>
              <a:t> Mainframe </a:t>
            </a:r>
            <a:r>
              <a:rPr lang="fa-IR" sz="2000" dirty="0">
                <a:latin typeface="Times New Roman" panose="02020603050405020304" pitchFamily="18" charset="0"/>
                <a:cs typeface="Times New Roman" panose="02020603050405020304" pitchFamily="18" charset="0"/>
              </a:rPr>
              <a:t>از طریق ترمینال ها به کاربران سرویس می دادند. در اثر اهمیت یافتن این موضوع آژانس </a:t>
            </a:r>
            <a:r>
              <a:rPr lang="fa-IR" sz="2000" dirty="0" smtClean="0">
                <a:latin typeface="Times New Roman" panose="02020603050405020304" pitchFamily="18" charset="0"/>
                <a:cs typeface="Times New Roman" panose="02020603050405020304" pitchFamily="18" charset="0"/>
              </a:rPr>
              <a:t>آرپا</a:t>
            </a:r>
            <a:r>
              <a:rPr lang="en-US" sz="2000" dirty="0" smtClean="0">
                <a:latin typeface="Times New Roman" panose="02020603050405020304" pitchFamily="18" charset="0"/>
                <a:cs typeface="Times New Roman" panose="02020603050405020304" pitchFamily="18" charset="0"/>
              </a:rPr>
              <a:t> (ARPA) </a:t>
            </a:r>
            <a:r>
              <a:rPr lang="fa-IR" sz="2000" dirty="0" smtClean="0">
                <a:latin typeface="Times New Roman" panose="02020603050405020304" pitchFamily="18" charset="0"/>
                <a:cs typeface="Times New Roman" panose="02020603050405020304" pitchFamily="18" charset="0"/>
              </a:rPr>
              <a:t>منابع </a:t>
            </a:r>
            <a:r>
              <a:rPr lang="fa-IR" sz="2000" dirty="0">
                <a:latin typeface="Times New Roman" panose="02020603050405020304" pitchFamily="18" charset="0"/>
                <a:cs typeface="Times New Roman" panose="02020603050405020304" pitchFamily="18" charset="0"/>
              </a:rPr>
              <a:t>مالی پروژه اتصال دو کامپیوتر از راه دور به یکدیگر را در دانشگاه </a:t>
            </a:r>
            <a:r>
              <a:rPr lang="en-US" sz="2000" dirty="0" smtClean="0">
                <a:latin typeface="Times New Roman" panose="02020603050405020304" pitchFamily="18" charset="0"/>
                <a:cs typeface="Times New Roman" panose="02020603050405020304" pitchFamily="18" charset="0"/>
              </a:rPr>
              <a:t> MIT </a:t>
            </a:r>
            <a:r>
              <a:rPr lang="fa-IR" sz="2000" dirty="0">
                <a:latin typeface="Times New Roman" panose="02020603050405020304" pitchFamily="18" charset="0"/>
                <a:cs typeface="Times New Roman" panose="02020603050405020304" pitchFamily="18" charset="0"/>
              </a:rPr>
              <a:t>بر عهده گرفت. در اواخر سال 1960 اولین شبکه کامپیوتری بین چهار کامپیوتر که دو تای آنها در </a:t>
            </a:r>
            <a:r>
              <a:rPr lang="en-US" sz="2000" dirty="0" smtClean="0">
                <a:latin typeface="Times New Roman" panose="02020603050405020304" pitchFamily="18" charset="0"/>
                <a:cs typeface="Times New Roman" panose="02020603050405020304" pitchFamily="18" charset="0"/>
              </a:rPr>
              <a:t>MIT</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یکی در دانشگاه کالیفرنیا و دیگری در مرکز تحقیقاتی استنفورد قرار داشتند، راه اندازی شد. این شبکه آرپانت نامگذاری شد. در سال 1965 نخستین ارتباط راه دور بین دانشگاه </a:t>
            </a:r>
            <a:r>
              <a:rPr lang="en-US" sz="2000" dirty="0" smtClean="0">
                <a:latin typeface="Times New Roman" panose="02020603050405020304" pitchFamily="18" charset="0"/>
                <a:cs typeface="Times New Roman" panose="02020603050405020304" pitchFamily="18" charset="0"/>
              </a:rPr>
              <a:t> MIT </a:t>
            </a:r>
            <a:r>
              <a:rPr lang="fa-IR" sz="2000" dirty="0">
                <a:latin typeface="Times New Roman" panose="02020603050405020304" pitchFamily="18" charset="0"/>
                <a:cs typeface="Times New Roman" panose="02020603050405020304" pitchFamily="18" charset="0"/>
              </a:rPr>
              <a:t>و یک مرکز دیگر نیز برقرار گردید.</a:t>
            </a:r>
          </a:p>
          <a:p>
            <a:pPr algn="r" rtl="1"/>
            <a:r>
              <a:rPr lang="fa-IR" sz="2000" dirty="0">
                <a:latin typeface="Times New Roman" panose="02020603050405020304" pitchFamily="18" charset="0"/>
                <a:cs typeface="Times New Roman" panose="02020603050405020304" pitchFamily="18" charset="0"/>
              </a:rPr>
              <a:t>در سال 1970 شرکت معتبر زیراکس یک مرکز تحقیقاتی در پالوآلتو تاسیس کرد. این مرکز در طول سال ها مهمترین فناوری های مرتبط با کامپیوتر را معرفی کرده است و از این نظریه به یک مرکز تحقیقاتی افسانه ای بدل گشته است. این مرکز تحقیقاتی که پارک </a:t>
            </a:r>
            <a:r>
              <a:rPr lang="en-US" sz="2000" dirty="0" smtClean="0">
                <a:latin typeface="Times New Roman" panose="02020603050405020304" pitchFamily="18" charset="0"/>
                <a:cs typeface="Times New Roman" panose="02020603050405020304" pitchFamily="18" charset="0"/>
              </a:rPr>
              <a:t>  (PARK)</a:t>
            </a:r>
            <a:r>
              <a:rPr lang="fa-IR" sz="2000" dirty="0" smtClean="0">
                <a:latin typeface="Times New Roman" panose="02020603050405020304" pitchFamily="18" charset="0"/>
                <a:cs typeface="Times New Roman" panose="02020603050405020304" pitchFamily="18" charset="0"/>
              </a:rPr>
              <a:t>نیز </a:t>
            </a:r>
            <a:r>
              <a:rPr lang="fa-IR" sz="2000" dirty="0">
                <a:latin typeface="Times New Roman" panose="02020603050405020304" pitchFamily="18" charset="0"/>
                <a:cs typeface="Times New Roman" panose="02020603050405020304" pitchFamily="18" charset="0"/>
              </a:rPr>
              <a:t>نامیده می شود، به تحقیقات در زمینه شبکه های کامپیوتری پیوست. تا این سال ها شبکه آرپانت به امور نظامی اختصاص داشت، اما در سال 1927 به عموم معرفی شد. در این سال شبکه آرپانت مراکز کامپیوتری بسیاری از دانشگاه ها و مراکز تحقیقاتی را به هم متصل کرده بود. در سال 1927 نخستین نامه الکترونیکی از طریق شبکه منتقل گردید</a:t>
            </a:r>
            <a:r>
              <a:rPr lang="fa-IR" sz="2000" dirty="0" smtClean="0">
                <a:latin typeface="Times New Roman" panose="02020603050405020304" pitchFamily="18" charset="0"/>
                <a:cs typeface="Times New Roman" panose="02020603050405020304" pitchFamily="18" charset="0"/>
              </a:rPr>
              <a:t>.</a:t>
            </a:r>
            <a:endParaRPr lang="fa-I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780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0400" y="1322933"/>
            <a:ext cx="9711898" cy="3477875"/>
          </a:xfrm>
          <a:prstGeom prst="rect">
            <a:avLst/>
          </a:prstGeom>
          <a:noFill/>
        </p:spPr>
        <p:txBody>
          <a:bodyPr wrap="square" rtlCol="0">
            <a:spAutoFit/>
          </a:bodyPr>
          <a:lstStyle/>
          <a:p>
            <a:pPr algn="r" rtl="1"/>
            <a:r>
              <a:rPr lang="fa-IR" sz="2000" dirty="0">
                <a:latin typeface="Times New Roman" panose="02020603050405020304" pitchFamily="18" charset="0"/>
                <a:cs typeface="Times New Roman" panose="02020603050405020304" pitchFamily="18" charset="0"/>
              </a:rPr>
              <a:t>در این سال ها حرکتی غیر انتفاعی به نام </a:t>
            </a:r>
            <a:r>
              <a:rPr lang="en-US" sz="2000" dirty="0">
                <a:latin typeface="Times New Roman" panose="02020603050405020304" pitchFamily="18" charset="0"/>
                <a:cs typeface="Times New Roman" panose="02020603050405020304" pitchFamily="18" charset="0"/>
              </a:rPr>
              <a:t>MERIT </a:t>
            </a:r>
            <a:r>
              <a:rPr lang="fa-IR" sz="2000" dirty="0">
                <a:latin typeface="Times New Roman" panose="02020603050405020304" pitchFamily="18" charset="0"/>
                <a:cs typeface="Times New Roman" panose="02020603050405020304" pitchFamily="18" charset="0"/>
              </a:rPr>
              <a:t>که چندین دانشگاه بنیان گذار آن بوده اند، مشغول توسعه روش های اتصال کاربران ترمینال ها به کامپیوتر مرکزی یا میزبان بود. مهندسان پروژه </a:t>
            </a:r>
            <a:r>
              <a:rPr lang="en-US" sz="2000" dirty="0">
                <a:latin typeface="Times New Roman" panose="02020603050405020304" pitchFamily="18" charset="0"/>
                <a:cs typeface="Times New Roman" panose="02020603050405020304" pitchFamily="18" charset="0"/>
              </a:rPr>
              <a:t>MERIT </a:t>
            </a:r>
            <a:r>
              <a:rPr lang="fa-IR" sz="2000" dirty="0">
                <a:latin typeface="Times New Roman" panose="02020603050405020304" pitchFamily="18" charset="0"/>
                <a:cs typeface="Times New Roman" panose="02020603050405020304" pitchFamily="18" charset="0"/>
              </a:rPr>
              <a:t>در تلاش برای ایجاد ارتباط بین کامپیوتر ها، مجبور شدند تجهیزات لازم را خود طراحی کنند. آنان با طراحی تجهیزات واسطه برای مینی کامپیوتر </a:t>
            </a:r>
            <a:r>
              <a:rPr lang="en-US" sz="2000" dirty="0">
                <a:latin typeface="Times New Roman" panose="02020603050405020304" pitchFamily="18" charset="0"/>
                <a:cs typeface="Times New Roman" panose="02020603050405020304" pitchFamily="18" charset="0"/>
              </a:rPr>
              <a:t>DECPDP-11 </a:t>
            </a:r>
            <a:r>
              <a:rPr lang="fa-IR" sz="2000" dirty="0">
                <a:latin typeface="Times New Roman" panose="02020603050405020304" pitchFamily="18" charset="0"/>
                <a:cs typeface="Times New Roman" panose="02020603050405020304" pitchFamily="18" charset="0"/>
              </a:rPr>
              <a:t>نخستین بستر اصلی یا </a:t>
            </a:r>
            <a:r>
              <a:rPr lang="en-US" sz="2000" dirty="0">
                <a:latin typeface="Times New Roman" panose="02020603050405020304" pitchFamily="18" charset="0"/>
                <a:cs typeface="Times New Roman" panose="02020603050405020304" pitchFamily="18" charset="0"/>
              </a:rPr>
              <a:t>Backbone </a:t>
            </a:r>
            <a:r>
              <a:rPr lang="fa-IR" sz="2000" dirty="0">
                <a:latin typeface="Times New Roman" panose="02020603050405020304" pitchFamily="18" charset="0"/>
                <a:cs typeface="Times New Roman" panose="02020603050405020304" pitchFamily="18" charset="0"/>
              </a:rPr>
              <a:t>شبکه کامپیوتری را ساختند. تا سال ها نمونه های اصلاح شده این کامپیوتر با نام </a:t>
            </a:r>
            <a:r>
              <a:rPr lang="en-US" sz="2000" dirty="0">
                <a:latin typeface="Times New Roman" panose="02020603050405020304" pitchFamily="18" charset="0"/>
                <a:cs typeface="Times New Roman" panose="02020603050405020304" pitchFamily="18" charset="0"/>
              </a:rPr>
              <a:t>PCP </a:t>
            </a:r>
            <a:r>
              <a:rPr lang="fa-IR" sz="2000" dirty="0">
                <a:latin typeface="Times New Roman" panose="02020603050405020304" pitchFamily="18" charset="0"/>
                <a:cs typeface="Times New Roman" panose="02020603050405020304" pitchFamily="18" charset="0"/>
              </a:rPr>
              <a:t>یا </a:t>
            </a:r>
            <a:r>
              <a:rPr lang="en-US" sz="2000" dirty="0">
                <a:latin typeface="Times New Roman" panose="02020603050405020304" pitchFamily="18" charset="0"/>
                <a:cs typeface="Times New Roman" panose="02020603050405020304" pitchFamily="18" charset="0"/>
              </a:rPr>
              <a:t>Primary Communications Processor </a:t>
            </a:r>
            <a:r>
              <a:rPr lang="fa-IR" sz="2000" dirty="0">
                <a:latin typeface="Times New Roman" panose="02020603050405020304" pitchFamily="18" charset="0"/>
                <a:cs typeface="Times New Roman" panose="02020603050405020304" pitchFamily="18" charset="0"/>
              </a:rPr>
              <a:t>نقش میزبان را در شبکه ها ایفا می کرد. نخستین شبکه از این نوع که چندین ایالت را به هم متصل می کرد </a:t>
            </a:r>
            <a:r>
              <a:rPr lang="en-US" sz="2000" dirty="0" err="1">
                <a:latin typeface="Times New Roman" panose="02020603050405020304" pitchFamily="18" charset="0"/>
                <a:cs typeface="Times New Roman" panose="02020603050405020304" pitchFamily="18" charset="0"/>
              </a:rPr>
              <a:t>Michnet</a:t>
            </a:r>
            <a:r>
              <a:rPr lang="en-US" sz="2000" dirty="0">
                <a:latin typeface="Times New Roman" panose="02020603050405020304" pitchFamily="18" charset="0"/>
                <a:cs typeface="Times New Roman" panose="02020603050405020304" pitchFamily="18" charset="0"/>
              </a:rPr>
              <a:t> </a:t>
            </a:r>
            <a:r>
              <a:rPr lang="fa-IR" sz="2000" dirty="0">
                <a:latin typeface="Times New Roman" panose="02020603050405020304" pitchFamily="18" charset="0"/>
                <a:cs typeface="Times New Roman" panose="02020603050405020304" pitchFamily="18" charset="0"/>
              </a:rPr>
              <a:t>نام داشت.</a:t>
            </a:r>
          </a:p>
          <a:p>
            <a:pPr algn="r" rtl="1"/>
            <a:r>
              <a:rPr lang="fa-IR" sz="2000" dirty="0">
                <a:latin typeface="Times New Roman" panose="02020603050405020304" pitchFamily="18" charset="0"/>
                <a:cs typeface="Times New Roman" panose="02020603050405020304" pitchFamily="18" charset="0"/>
              </a:rPr>
              <a:t>روش اتصال کاربران به کامپیوتر میزبان در آن زمان به این صورت بود که یک نرم افزار خاص بر روی کامپیوتر مرکزی اجرا می شد. و ارتباط کاربران را برقرار می کرد. اما در سال 1976 نرم افزار جدیدی به نام </a:t>
            </a:r>
            <a:r>
              <a:rPr lang="en-US" sz="2000" dirty="0">
                <a:latin typeface="Times New Roman" panose="02020603050405020304" pitchFamily="18" charset="0"/>
                <a:cs typeface="Times New Roman" panose="02020603050405020304" pitchFamily="18" charset="0"/>
              </a:rPr>
              <a:t>Hermes </a:t>
            </a:r>
            <a:r>
              <a:rPr lang="fa-IR" sz="2000" dirty="0">
                <a:latin typeface="Times New Roman" panose="02020603050405020304" pitchFamily="18" charset="0"/>
                <a:cs typeface="Times New Roman" panose="02020603050405020304" pitchFamily="18" charset="0"/>
              </a:rPr>
              <a:t>عرضه شد که برای نخستین بار به کاربران اجازه می داد تا از طریق یک ترمینال به صورت تعاملی مستقیما به سیستم </a:t>
            </a:r>
            <a:r>
              <a:rPr lang="en-US" sz="2000" dirty="0">
                <a:latin typeface="Times New Roman" panose="02020603050405020304" pitchFamily="18" charset="0"/>
                <a:cs typeface="Times New Roman" panose="02020603050405020304" pitchFamily="18" charset="0"/>
              </a:rPr>
              <a:t>MERIT </a:t>
            </a:r>
            <a:r>
              <a:rPr lang="fa-IR" sz="2000" dirty="0">
                <a:latin typeface="Times New Roman" panose="02020603050405020304" pitchFamily="18" charset="0"/>
                <a:cs typeface="Times New Roman" panose="02020603050405020304" pitchFamily="18" charset="0"/>
              </a:rPr>
              <a:t>متصل شوند.این، نخستین باری بود که کاربران می توانستند در هنگام برقراری ارتباط از خود بپرسند: کدام میزبان؟</a:t>
            </a:r>
          </a:p>
        </p:txBody>
      </p:sp>
      <p:sp>
        <p:nvSpPr>
          <p:cNvPr id="7" name="TextBox 6"/>
          <p:cNvSpPr txBox="1"/>
          <p:nvPr/>
        </p:nvSpPr>
        <p:spPr>
          <a:xfrm>
            <a:off x="6482686" y="668739"/>
            <a:ext cx="3889612" cy="954107"/>
          </a:xfrm>
          <a:prstGeom prst="rect">
            <a:avLst/>
          </a:prstGeom>
          <a:noFill/>
        </p:spPr>
        <p:txBody>
          <a:bodyPr wrap="square" rtlCol="0">
            <a:spAutoFit/>
          </a:bodyPr>
          <a:lstStyle/>
          <a:p>
            <a:pPr algn="r" rtl="1"/>
            <a:r>
              <a:rPr lang="fa-IR" sz="2800" dirty="0">
                <a:cs typeface="B Titr" panose="00000700000000000000" pitchFamily="2" charset="-78"/>
              </a:rPr>
              <a:t>تاریخچه پیدایش شبکه</a:t>
            </a:r>
            <a:r>
              <a:rPr lang="fa-IR" sz="2800" dirty="0" smtClean="0">
                <a:cs typeface="B Titr" panose="00000700000000000000" pitchFamily="2" charset="-78"/>
              </a:rPr>
              <a:t/>
            </a:r>
            <a:br>
              <a:rPr lang="fa-IR" sz="2800" dirty="0" smtClean="0">
                <a:cs typeface="B Titr" panose="00000700000000000000" pitchFamily="2" charset="-78"/>
              </a:rPr>
            </a:br>
            <a:endParaRPr lang="en-US" sz="2800" dirty="0">
              <a:cs typeface="B Titr" panose="00000700000000000000" pitchFamily="2" charset="-78"/>
            </a:endParaRPr>
          </a:p>
        </p:txBody>
      </p:sp>
    </p:spTree>
    <p:extLst>
      <p:ext uri="{BB962C8B-B14F-4D97-AF65-F5344CB8AC3E}">
        <p14:creationId xmlns:p14="http://schemas.microsoft.com/office/powerpoint/2010/main" val="43241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82686" y="682387"/>
            <a:ext cx="3889612" cy="523220"/>
          </a:xfrm>
          <a:prstGeom prst="rect">
            <a:avLst/>
          </a:prstGeom>
          <a:noFill/>
        </p:spPr>
        <p:txBody>
          <a:bodyPr wrap="square" rtlCol="0">
            <a:spAutoFit/>
          </a:bodyPr>
          <a:lstStyle/>
          <a:p>
            <a:pPr algn="r" rtl="1"/>
            <a:r>
              <a:rPr lang="fa-IR" sz="2800" dirty="0" smtClean="0">
                <a:cs typeface="B Titr" panose="00000700000000000000" pitchFamily="2" charset="-78"/>
              </a:rPr>
              <a:t>شبکه کامپیوتری</a:t>
            </a:r>
            <a:endParaRPr lang="en-US" sz="2800" dirty="0">
              <a:cs typeface="B Titr" panose="00000700000000000000" pitchFamily="2" charset="-78"/>
            </a:endParaRPr>
          </a:p>
        </p:txBody>
      </p:sp>
      <p:sp>
        <p:nvSpPr>
          <p:cNvPr id="5" name="TextBox 4"/>
          <p:cNvSpPr txBox="1"/>
          <p:nvPr/>
        </p:nvSpPr>
        <p:spPr>
          <a:xfrm>
            <a:off x="6073254" y="1322933"/>
            <a:ext cx="4299044" cy="4093428"/>
          </a:xfrm>
          <a:prstGeom prst="rect">
            <a:avLst/>
          </a:prstGeom>
          <a:noFill/>
        </p:spPr>
        <p:txBody>
          <a:bodyPr wrap="square" rtlCol="0">
            <a:spAutoFit/>
          </a:bodyPr>
          <a:lstStyle/>
          <a:p>
            <a:pPr algn="r" rtl="1"/>
            <a:r>
              <a:rPr lang="fa-IR" sz="2000" dirty="0">
                <a:cs typeface="B Nazanin" panose="00000400000000000000" pitchFamily="2" charset="-78"/>
              </a:rPr>
              <a:t>شبکه‌های کامپیوتری مجموعه‌ای از کامپیوترهای مستقل و متصل به یکدیگر هستند که با یکدیگر ارتباط داشته و تبادل داده می‌کنند. مستقل بودن کامپیوترها بدین معناست که هر کدام دارای واحدهای کنترلی و پردازشی مجزا بوده و بود و نبود یکی بر دیگری تأثیرگذار نیست.</a:t>
            </a:r>
            <a:br>
              <a:rPr lang="fa-IR" sz="2000" dirty="0">
                <a:cs typeface="B Nazanin" panose="00000400000000000000" pitchFamily="2" charset="-78"/>
              </a:rPr>
            </a:br>
            <a:r>
              <a:rPr lang="fa-IR" sz="2000" dirty="0">
                <a:cs typeface="B Nazanin" panose="00000400000000000000" pitchFamily="2" charset="-78"/>
              </a:rPr>
              <a:t>متصل بودن کامپیوترها یعنی از طریق یک رسانه فیزیکی مانند کابل، فیبر نوری، ماهواره‌ها و… به هم وصل می‌باشند. دو شرط فوق شروط لازم برای ایجاد یک شبکه کامپیوتری می‌باشند اما شرط کافی برای تشکیل یک شبکه کامپیوتری داشتن ارتباط و تبادل داده بین کامپیوترهاست.</a:t>
            </a:r>
            <a:br>
              <a:rPr lang="fa-IR" sz="2000" dirty="0">
                <a:cs typeface="B Nazanin" panose="00000400000000000000" pitchFamily="2" charset="-78"/>
              </a:rPr>
            </a:br>
            <a:endParaRPr lang="fa-IR" sz="2000" dirty="0">
              <a:cs typeface="B Nazanin" panose="00000400000000000000" pitchFamily="2" charset="-78"/>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0752" y1="23280" x2="50752" y2="23280"/>
                        <a14:foregroundMark x1="36090" y1="69312" x2="36090" y2="69312"/>
                        <a14:foregroundMark x1="49624" y1="67196" x2="49624" y2="67196"/>
                        <a14:foregroundMark x1="42105" y1="47090" x2="42105" y2="47090"/>
                        <a14:foregroundMark x1="58647" y1="49206" x2="58647" y2="49206"/>
                        <a14:foregroundMark x1="48872" y1="30159" x2="48872" y2="30159"/>
                      </a14:backgroundRemoval>
                    </a14:imgEffect>
                  </a14:imgLayer>
                </a14:imgProps>
              </a:ext>
              <a:ext uri="{28A0092B-C50C-407E-A947-70E740481C1C}">
                <a14:useLocalDpi xmlns:a14="http://schemas.microsoft.com/office/drawing/2010/main" val="0"/>
              </a:ext>
            </a:extLst>
          </a:blip>
          <a:stretch>
            <a:fillRect/>
          </a:stretch>
        </p:blipFill>
        <p:spPr>
          <a:xfrm>
            <a:off x="690491" y="1322933"/>
            <a:ext cx="5198353" cy="3693567"/>
          </a:xfrm>
          <a:prstGeom prst="rect">
            <a:avLst/>
          </a:prstGeom>
        </p:spPr>
      </p:pic>
    </p:spTree>
    <p:extLst>
      <p:ext uri="{BB962C8B-B14F-4D97-AF65-F5344CB8AC3E}">
        <p14:creationId xmlns:p14="http://schemas.microsoft.com/office/powerpoint/2010/main" val="456387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2125" y="668739"/>
            <a:ext cx="5650173" cy="523220"/>
          </a:xfrm>
          <a:prstGeom prst="rect">
            <a:avLst/>
          </a:prstGeom>
          <a:noFill/>
        </p:spPr>
        <p:txBody>
          <a:bodyPr wrap="square" rtlCol="0">
            <a:spAutoFit/>
          </a:bodyPr>
          <a:lstStyle/>
          <a:p>
            <a:pPr algn="r" rtl="1"/>
            <a:r>
              <a:rPr lang="fa-IR" sz="2800" b="1" dirty="0" smtClean="0">
                <a:cs typeface="B Titr" panose="00000700000000000000" pitchFamily="2" charset="-78"/>
              </a:rPr>
              <a:t>مزایای و معایب </a:t>
            </a:r>
            <a:r>
              <a:rPr lang="fa-IR" sz="2800" b="1" dirty="0">
                <a:cs typeface="B Titr" panose="00000700000000000000" pitchFamily="2" charset="-78"/>
              </a:rPr>
              <a:t>استفاده از شبکه </a:t>
            </a:r>
            <a:r>
              <a:rPr lang="fa-IR" sz="2800" b="1" dirty="0" smtClean="0">
                <a:cs typeface="B Titr" panose="00000700000000000000" pitchFamily="2" charset="-78"/>
              </a:rPr>
              <a:t>کامپیوتری</a:t>
            </a:r>
            <a:endParaRPr lang="fa-IR" sz="2800" b="1" dirty="0">
              <a:cs typeface="B Titr" panose="00000700000000000000" pitchFamily="2" charset="-78"/>
            </a:endParaRPr>
          </a:p>
        </p:txBody>
      </p:sp>
      <p:sp>
        <p:nvSpPr>
          <p:cNvPr id="5" name="TextBox 4"/>
          <p:cNvSpPr txBox="1"/>
          <p:nvPr/>
        </p:nvSpPr>
        <p:spPr>
          <a:xfrm>
            <a:off x="749300" y="1322933"/>
            <a:ext cx="9622998" cy="3170099"/>
          </a:xfrm>
          <a:prstGeom prst="rect">
            <a:avLst/>
          </a:prstGeom>
          <a:noFill/>
        </p:spPr>
        <p:txBody>
          <a:bodyPr wrap="square" rtlCol="0">
            <a:spAutoFit/>
          </a:bodyPr>
          <a:lstStyle/>
          <a:p>
            <a:pPr algn="r" rtl="1"/>
            <a:r>
              <a:rPr lang="fa-IR" sz="2000" dirty="0" smtClean="0">
                <a:cs typeface="B Nazanin" panose="00000400000000000000" pitchFamily="2" charset="-78"/>
              </a:rPr>
              <a:t>مزایا:</a:t>
            </a:r>
            <a:endParaRPr lang="en-US" sz="2000" dirty="0" smtClean="0">
              <a:cs typeface="B Nazanin" panose="00000400000000000000" pitchFamily="2" charset="-78"/>
            </a:endParaRPr>
          </a:p>
          <a:p>
            <a:pPr algn="r" rtl="1"/>
            <a:r>
              <a:rPr lang="fa-IR" sz="2000" dirty="0" smtClean="0">
                <a:cs typeface="B Nazanin" panose="00000400000000000000" pitchFamily="2" charset="-78"/>
              </a:rPr>
              <a:t>1- کاهش هزینه </a:t>
            </a:r>
          </a:p>
          <a:p>
            <a:pPr algn="r" rtl="1"/>
            <a:r>
              <a:rPr lang="fa-IR" sz="2000" dirty="0" smtClean="0">
                <a:cs typeface="B Nazanin" panose="00000400000000000000" pitchFamily="2" charset="-78"/>
              </a:rPr>
              <a:t>2- صرفه جویی در زمان </a:t>
            </a:r>
          </a:p>
          <a:p>
            <a:pPr algn="r" rtl="1"/>
            <a:r>
              <a:rPr lang="fa-IR" sz="2000" dirty="0" smtClean="0">
                <a:cs typeface="B Nazanin" panose="00000400000000000000" pitchFamily="2" charset="-78"/>
              </a:rPr>
              <a:t>3- افزایش سرعت </a:t>
            </a:r>
          </a:p>
          <a:p>
            <a:pPr algn="r" rtl="1"/>
            <a:r>
              <a:rPr lang="fa-IR" sz="2000" dirty="0" smtClean="0">
                <a:cs typeface="B Nazanin" panose="00000400000000000000" pitchFamily="2" charset="-78"/>
              </a:rPr>
              <a:t>4- سهولت در انجام کارها</a:t>
            </a:r>
          </a:p>
          <a:p>
            <a:pPr algn="r" rtl="1"/>
            <a:endParaRPr lang="fa-IR" sz="2000" dirty="0" smtClean="0">
              <a:cs typeface="B Nazanin" panose="00000400000000000000" pitchFamily="2" charset="-78"/>
            </a:endParaRPr>
          </a:p>
          <a:p>
            <a:pPr algn="r" rtl="1"/>
            <a:r>
              <a:rPr lang="fa-IR" sz="2000" dirty="0" smtClean="0">
                <a:cs typeface="B Nazanin" panose="00000400000000000000" pitchFamily="2" charset="-78"/>
              </a:rPr>
              <a:t>معایب:</a:t>
            </a:r>
          </a:p>
          <a:p>
            <a:pPr algn="r" rtl="1"/>
            <a:r>
              <a:rPr lang="fa-IR" sz="2000" dirty="0" smtClean="0">
                <a:cs typeface="B Nazanin" panose="00000400000000000000" pitchFamily="2" charset="-78"/>
              </a:rPr>
              <a:t>1- امکان سرقت اطلاعات </a:t>
            </a:r>
          </a:p>
          <a:p>
            <a:pPr algn="r" rtl="1"/>
            <a:r>
              <a:rPr lang="fa-IR" sz="2000" dirty="0" smtClean="0">
                <a:cs typeface="B Nazanin" panose="00000400000000000000" pitchFamily="2" charset="-78"/>
              </a:rPr>
              <a:t>2- امکان از بین رفتن اطلاعات </a:t>
            </a:r>
          </a:p>
          <a:p>
            <a:pPr algn="r" rtl="1"/>
            <a:r>
              <a:rPr lang="fa-IR" sz="2000" dirty="0" smtClean="0">
                <a:cs typeface="B Nazanin" panose="00000400000000000000" pitchFamily="2" charset="-78"/>
              </a:rPr>
              <a:t>3- احتمال آلوده شدن کامپیوتر به ویروس</a:t>
            </a:r>
            <a:endParaRPr lang="fa-IR" sz="2000" dirty="0">
              <a:cs typeface="B Nazanin" panose="00000400000000000000" pitchFamily="2" charset="-78"/>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4956"/>
          <a:stretch/>
        </p:blipFill>
        <p:spPr>
          <a:xfrm>
            <a:off x="331527" y="1455761"/>
            <a:ext cx="5715000" cy="3621206"/>
          </a:xfrm>
          <a:prstGeom prst="rect">
            <a:avLst/>
          </a:prstGeom>
        </p:spPr>
      </p:pic>
    </p:spTree>
    <p:extLst>
      <p:ext uri="{BB962C8B-B14F-4D97-AF65-F5344CB8AC3E}">
        <p14:creationId xmlns:p14="http://schemas.microsoft.com/office/powerpoint/2010/main" val="2224184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2125" y="668739"/>
            <a:ext cx="5650173" cy="523220"/>
          </a:xfrm>
          <a:prstGeom prst="rect">
            <a:avLst/>
          </a:prstGeom>
          <a:noFill/>
        </p:spPr>
        <p:txBody>
          <a:bodyPr wrap="square" rtlCol="0">
            <a:spAutoFit/>
          </a:bodyPr>
          <a:lstStyle/>
          <a:p>
            <a:pPr algn="r" rtl="1"/>
            <a:r>
              <a:rPr lang="fa-IR" sz="2800" dirty="0">
                <a:cs typeface="B Titr" panose="00000700000000000000" pitchFamily="2" charset="-78"/>
              </a:rPr>
              <a:t>انواع شبکه های کامپیوتری از نظر </a:t>
            </a:r>
            <a:r>
              <a:rPr lang="fa-IR" sz="2800" dirty="0" smtClean="0">
                <a:cs typeface="B Titr" panose="00000700000000000000" pitchFamily="2" charset="-78"/>
              </a:rPr>
              <a:t>گستردگی</a:t>
            </a:r>
            <a:endParaRPr lang="fa-IR" sz="2800" dirty="0">
              <a:cs typeface="B Titr" panose="00000700000000000000" pitchFamily="2" charset="-78"/>
            </a:endParaRPr>
          </a:p>
        </p:txBody>
      </p:sp>
      <p:sp>
        <p:nvSpPr>
          <p:cNvPr id="5" name="TextBox 4"/>
          <p:cNvSpPr txBox="1"/>
          <p:nvPr/>
        </p:nvSpPr>
        <p:spPr>
          <a:xfrm>
            <a:off x="749300" y="1322933"/>
            <a:ext cx="9622998" cy="4154984"/>
          </a:xfrm>
          <a:prstGeom prst="rect">
            <a:avLst/>
          </a:prstGeom>
          <a:noFill/>
        </p:spPr>
        <p:txBody>
          <a:bodyPr wrap="square" rtlCol="0">
            <a:spAutoFit/>
          </a:bodyPr>
          <a:lstStyle/>
          <a:p>
            <a:pPr algn="r" rtl="1"/>
            <a:r>
              <a:rPr lang="fa-IR" sz="2400" dirty="0">
                <a:latin typeface="Times New Roman" panose="02020603050405020304" pitchFamily="18" charset="0"/>
                <a:cs typeface="Times New Roman" panose="02020603050405020304" pitchFamily="18" charset="0"/>
              </a:rPr>
              <a:t>1. شبکه‌های شخصی </a:t>
            </a:r>
            <a:r>
              <a:rPr lang="en-US" sz="2400" b="1" dirty="0" smtClean="0">
                <a:latin typeface="Times New Roman" panose="02020603050405020304" pitchFamily="18" charset="0"/>
                <a:cs typeface="Times New Roman" panose="02020603050405020304" pitchFamily="18" charset="0"/>
              </a:rPr>
              <a:t>PAN</a:t>
            </a:r>
            <a:r>
              <a:rPr lang="fa-I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Personal </a:t>
            </a:r>
            <a:r>
              <a:rPr lang="en-US" sz="2400" dirty="0">
                <a:latin typeface="Times New Roman" panose="02020603050405020304" pitchFamily="18" charset="0"/>
                <a:cs typeface="Times New Roman" panose="02020603050405020304" pitchFamily="18" charset="0"/>
              </a:rPr>
              <a:t>Area </a:t>
            </a:r>
            <a:r>
              <a:rPr lang="en-US" sz="2400" dirty="0" smtClean="0">
                <a:latin typeface="Times New Roman" panose="02020603050405020304" pitchFamily="18" charset="0"/>
                <a:cs typeface="Times New Roman" panose="02020603050405020304" pitchFamily="18" charset="0"/>
              </a:rPr>
              <a:t>Network</a:t>
            </a:r>
            <a:r>
              <a:rPr lang="fa-I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r" rtl="1"/>
            <a:r>
              <a:rPr lang="fa-IR" sz="2400" dirty="0">
                <a:latin typeface="Times New Roman" panose="02020603050405020304" pitchFamily="18" charset="0"/>
                <a:cs typeface="Times New Roman" panose="02020603050405020304" pitchFamily="18" charset="0"/>
              </a:rPr>
              <a:t>2. شبکه‌های محلی </a:t>
            </a:r>
            <a:r>
              <a:rPr lang="en-US" sz="2400" b="1" dirty="0" smtClean="0">
                <a:latin typeface="Times New Roman" panose="02020603050405020304" pitchFamily="18" charset="0"/>
                <a:cs typeface="Times New Roman" panose="02020603050405020304" pitchFamily="18" charset="0"/>
              </a:rPr>
              <a:t>LAN</a:t>
            </a:r>
            <a:r>
              <a:rPr lang="fa-IR"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Local Area Network</a:t>
            </a:r>
            <a:r>
              <a:rPr lang="fa-I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r" rtl="1"/>
            <a:r>
              <a:rPr lang="fa-IR" sz="2400" dirty="0" smtClean="0">
                <a:latin typeface="Times New Roman" panose="02020603050405020304" pitchFamily="18" charset="0"/>
                <a:cs typeface="Times New Roman" panose="02020603050405020304" pitchFamily="18" charset="0"/>
              </a:rPr>
              <a:t>3</a:t>
            </a:r>
            <a:r>
              <a:rPr lang="fa-IR" sz="2400" dirty="0">
                <a:latin typeface="Times New Roman" panose="02020603050405020304" pitchFamily="18" charset="0"/>
                <a:cs typeface="Times New Roman" panose="02020603050405020304" pitchFamily="18" charset="0"/>
              </a:rPr>
              <a:t>. شبکه‌ی محلی بی‌سیم </a:t>
            </a:r>
            <a:r>
              <a:rPr lang="en-US" sz="2400" b="1" dirty="0" smtClean="0">
                <a:latin typeface="Times New Roman" panose="02020603050405020304" pitchFamily="18" charset="0"/>
                <a:cs typeface="Times New Roman" panose="02020603050405020304" pitchFamily="18" charset="0"/>
              </a:rPr>
              <a:t>WLAN</a:t>
            </a:r>
            <a:r>
              <a:rPr lang="fa-IR"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Wireless Local Area Network</a:t>
            </a:r>
            <a:r>
              <a:rPr lang="fa-I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r" rtl="1"/>
            <a:r>
              <a:rPr lang="fa-IR" sz="2400" dirty="0" smtClean="0">
                <a:latin typeface="Times New Roman" panose="02020603050405020304" pitchFamily="18" charset="0"/>
                <a:cs typeface="Times New Roman" panose="02020603050405020304" pitchFamily="18" charset="0"/>
              </a:rPr>
              <a:t>4</a:t>
            </a:r>
            <a:r>
              <a:rPr lang="fa-IR" sz="2400" dirty="0">
                <a:latin typeface="Times New Roman" panose="02020603050405020304" pitchFamily="18" charset="0"/>
                <a:cs typeface="Times New Roman" panose="02020603050405020304" pitchFamily="18" charset="0"/>
              </a:rPr>
              <a:t>. شبکه‌ منطقه پردازی </a:t>
            </a:r>
            <a:r>
              <a:rPr lang="en-US" sz="2400" b="1" dirty="0" smtClean="0">
                <a:latin typeface="Times New Roman" panose="02020603050405020304" pitchFamily="18" charset="0"/>
                <a:cs typeface="Times New Roman" panose="02020603050405020304" pitchFamily="18" charset="0"/>
              </a:rPr>
              <a:t>CAN</a:t>
            </a:r>
            <a:r>
              <a:rPr lang="fa-IR"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Campus Area Network</a:t>
            </a:r>
            <a:r>
              <a:rPr lang="fa-I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r" rtl="1"/>
            <a:r>
              <a:rPr lang="fa-IR" sz="2400" dirty="0" smtClean="0">
                <a:latin typeface="Times New Roman" panose="02020603050405020304" pitchFamily="18" charset="0"/>
                <a:cs typeface="Times New Roman" panose="02020603050405020304" pitchFamily="18" charset="0"/>
              </a:rPr>
              <a:t>5</a:t>
            </a:r>
            <a:r>
              <a:rPr lang="fa-IR" sz="2400" dirty="0">
                <a:latin typeface="Times New Roman" panose="02020603050405020304" pitchFamily="18" charset="0"/>
                <a:cs typeface="Times New Roman" panose="02020603050405020304" pitchFamily="18" charset="0"/>
              </a:rPr>
              <a:t>. شبکه‌های شهری </a:t>
            </a:r>
            <a:r>
              <a:rPr lang="en-US" sz="2400" b="1" dirty="0" smtClean="0">
                <a:latin typeface="Times New Roman" panose="02020603050405020304" pitchFamily="18" charset="0"/>
                <a:cs typeface="Times New Roman" panose="02020603050405020304" pitchFamily="18" charset="0"/>
              </a:rPr>
              <a:t>MAN</a:t>
            </a:r>
            <a:r>
              <a:rPr lang="fa-IR"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Metropolitan Area Network</a:t>
            </a:r>
            <a:r>
              <a:rPr lang="fa-I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r" rtl="1"/>
            <a:r>
              <a:rPr lang="fa-IR" sz="2400" dirty="0" smtClean="0">
                <a:latin typeface="Times New Roman" panose="02020603050405020304" pitchFamily="18" charset="0"/>
                <a:cs typeface="Times New Roman" panose="02020603050405020304" pitchFamily="18" charset="0"/>
              </a:rPr>
              <a:t>6</a:t>
            </a:r>
            <a:r>
              <a:rPr lang="fa-IR" sz="2400" dirty="0">
                <a:latin typeface="Times New Roman" panose="02020603050405020304" pitchFamily="18" charset="0"/>
                <a:cs typeface="Times New Roman" panose="02020603050405020304" pitchFamily="18" charset="0"/>
              </a:rPr>
              <a:t>. شبکه‌های گسترده </a:t>
            </a:r>
            <a:r>
              <a:rPr lang="en-US" sz="2400" b="1" dirty="0" smtClean="0">
                <a:latin typeface="Times New Roman" panose="02020603050405020304" pitchFamily="18" charset="0"/>
                <a:cs typeface="Times New Roman" panose="02020603050405020304" pitchFamily="18" charset="0"/>
              </a:rPr>
              <a:t>WAN</a:t>
            </a:r>
            <a:r>
              <a:rPr lang="fa-IR"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Wide Area Network</a:t>
            </a:r>
            <a:r>
              <a:rPr lang="fa-I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r" rtl="1"/>
            <a:r>
              <a:rPr lang="fa-IR" sz="2400" dirty="0" smtClean="0">
                <a:latin typeface="Times New Roman" panose="02020603050405020304" pitchFamily="18" charset="0"/>
                <a:cs typeface="Times New Roman" panose="02020603050405020304" pitchFamily="18" charset="0"/>
              </a:rPr>
              <a:t>7</a:t>
            </a:r>
            <a:r>
              <a:rPr lang="fa-IR" sz="2400" dirty="0">
                <a:latin typeface="Times New Roman" panose="02020603050405020304" pitchFamily="18" charset="0"/>
                <a:cs typeface="Times New Roman" panose="02020603050405020304" pitchFamily="18" charset="0"/>
              </a:rPr>
              <a:t>. شبکه‌های ذخیره‌سازی </a:t>
            </a:r>
            <a:r>
              <a:rPr lang="en-US" sz="2400" b="1" dirty="0" smtClean="0">
                <a:latin typeface="Times New Roman" panose="02020603050405020304" pitchFamily="18" charset="0"/>
                <a:cs typeface="Times New Roman" panose="02020603050405020304" pitchFamily="18" charset="0"/>
              </a:rPr>
              <a:t>SAN</a:t>
            </a:r>
            <a:r>
              <a:rPr lang="fa-IR"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Storage-Area Network</a:t>
            </a:r>
            <a:r>
              <a:rPr lang="fa-I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r" rtl="1"/>
            <a:r>
              <a:rPr lang="fa-IR" sz="2400" dirty="0" smtClean="0">
                <a:latin typeface="Times New Roman" panose="02020603050405020304" pitchFamily="18" charset="0"/>
                <a:cs typeface="Times New Roman" panose="02020603050405020304" pitchFamily="18" charset="0"/>
              </a:rPr>
              <a:t>8</a:t>
            </a:r>
            <a:r>
              <a:rPr lang="fa-IR" sz="2400" dirty="0">
                <a:latin typeface="Times New Roman" panose="02020603050405020304" pitchFamily="18" charset="0"/>
                <a:cs typeface="Times New Roman" panose="02020603050405020304" pitchFamily="18" charset="0"/>
              </a:rPr>
              <a:t>. شبکه‌های سیستمی </a:t>
            </a:r>
            <a:r>
              <a:rPr lang="en-US" sz="2400" b="1" dirty="0" smtClean="0">
                <a:latin typeface="Times New Roman" panose="02020603050405020304" pitchFamily="18" charset="0"/>
                <a:cs typeface="Times New Roman" panose="02020603050405020304" pitchFamily="18" charset="0"/>
              </a:rPr>
              <a:t>SAN</a:t>
            </a:r>
            <a:r>
              <a:rPr lang="fa-IR"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System-Area Network</a:t>
            </a:r>
            <a:r>
              <a:rPr lang="fa-I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r" rtl="1"/>
            <a:r>
              <a:rPr lang="fa-IR" sz="2400" dirty="0" smtClean="0">
                <a:latin typeface="Times New Roman" panose="02020603050405020304" pitchFamily="18" charset="0"/>
                <a:cs typeface="Times New Roman" panose="02020603050405020304" pitchFamily="18" charset="0"/>
              </a:rPr>
              <a:t>9</a:t>
            </a:r>
            <a:r>
              <a:rPr lang="fa-IR" sz="2400" dirty="0">
                <a:latin typeface="Times New Roman" panose="02020603050405020304" pitchFamily="18" charset="0"/>
                <a:cs typeface="Times New Roman" panose="02020603050405020304" pitchFamily="18" charset="0"/>
              </a:rPr>
              <a:t>. شبکه‌های محلی نوری غیرفعال </a:t>
            </a:r>
            <a:r>
              <a:rPr lang="en-US" sz="2400" b="1" dirty="0" smtClean="0">
                <a:latin typeface="Times New Roman" panose="02020603050405020304" pitchFamily="18" charset="0"/>
                <a:cs typeface="Times New Roman" panose="02020603050405020304" pitchFamily="18" charset="0"/>
              </a:rPr>
              <a:t>POLAN</a:t>
            </a:r>
            <a:r>
              <a:rPr lang="fa-I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Passive </a:t>
            </a:r>
            <a:r>
              <a:rPr lang="en-US" sz="2400" dirty="0">
                <a:latin typeface="Times New Roman" panose="02020603050405020304" pitchFamily="18" charset="0"/>
                <a:cs typeface="Times New Roman" panose="02020603050405020304" pitchFamily="18" charset="0"/>
              </a:rPr>
              <a:t>Optical Local Area </a:t>
            </a:r>
            <a:r>
              <a:rPr lang="en-US" sz="2400" dirty="0" smtClean="0">
                <a:latin typeface="Times New Roman" panose="02020603050405020304" pitchFamily="18" charset="0"/>
                <a:cs typeface="Times New Roman" panose="02020603050405020304" pitchFamily="18" charset="0"/>
              </a:rPr>
              <a:t>Network</a:t>
            </a:r>
            <a:r>
              <a:rPr lang="fa-I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r" rtl="1"/>
            <a:r>
              <a:rPr lang="fa-IR" sz="2400" dirty="0" smtClean="0">
                <a:latin typeface="Times New Roman" panose="02020603050405020304" pitchFamily="18" charset="0"/>
                <a:cs typeface="Times New Roman" panose="02020603050405020304" pitchFamily="18" charset="0"/>
              </a:rPr>
              <a:t>10</a:t>
            </a:r>
            <a:r>
              <a:rPr lang="fa-IR" sz="2400" dirty="0">
                <a:latin typeface="Times New Roman" panose="02020603050405020304" pitchFamily="18" charset="0"/>
                <a:cs typeface="Times New Roman" panose="02020603050405020304" pitchFamily="18" charset="0"/>
              </a:rPr>
              <a:t>. شبکه‌های خصوصی مؤسسات اقتصادی </a:t>
            </a:r>
            <a:r>
              <a:rPr lang="en-US" sz="2400" b="1" dirty="0" smtClean="0">
                <a:latin typeface="Times New Roman" panose="02020603050405020304" pitchFamily="18" charset="0"/>
                <a:cs typeface="Times New Roman" panose="02020603050405020304" pitchFamily="18" charset="0"/>
              </a:rPr>
              <a:t>EPN</a:t>
            </a:r>
            <a:r>
              <a:rPr lang="fa-IR"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Enterprise Private Network</a:t>
            </a:r>
            <a:r>
              <a:rPr lang="fa-I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r" rtl="1"/>
            <a:r>
              <a:rPr lang="fa-IR" sz="2400" dirty="0" smtClean="0">
                <a:latin typeface="Times New Roman" panose="02020603050405020304" pitchFamily="18" charset="0"/>
                <a:cs typeface="Times New Roman" panose="02020603050405020304" pitchFamily="18" charset="0"/>
              </a:rPr>
              <a:t>11</a:t>
            </a:r>
            <a:r>
              <a:rPr lang="fa-IR" sz="2400" dirty="0">
                <a:latin typeface="Times New Roman" panose="02020603050405020304" pitchFamily="18" charset="0"/>
                <a:cs typeface="Times New Roman" panose="02020603050405020304" pitchFamily="18" charset="0"/>
              </a:rPr>
              <a:t>. شبکه خصوصی مجازی </a:t>
            </a:r>
            <a:r>
              <a:rPr lang="en-US" sz="2400" b="1" dirty="0" smtClean="0">
                <a:latin typeface="Times New Roman" panose="02020603050405020304" pitchFamily="18" charset="0"/>
                <a:cs typeface="Times New Roman" panose="02020603050405020304" pitchFamily="18" charset="0"/>
              </a:rPr>
              <a:t>VPN</a:t>
            </a:r>
            <a:r>
              <a:rPr lang="fa-IR"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Virtual Private Network</a:t>
            </a:r>
            <a:r>
              <a:rPr lang="fa-IR"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28" y="384217"/>
            <a:ext cx="2741735" cy="1615483"/>
          </a:xfrm>
          <a:prstGeom prst="rect">
            <a:avLst/>
          </a:prstGeom>
        </p:spPr>
      </p:pic>
    </p:spTree>
    <p:extLst>
      <p:ext uri="{BB962C8B-B14F-4D97-AF65-F5344CB8AC3E}">
        <p14:creationId xmlns:p14="http://schemas.microsoft.com/office/powerpoint/2010/main" val="3899069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2125" y="668739"/>
            <a:ext cx="5650173" cy="523220"/>
          </a:xfrm>
          <a:prstGeom prst="rect">
            <a:avLst/>
          </a:prstGeom>
          <a:noFill/>
        </p:spPr>
        <p:txBody>
          <a:bodyPr wrap="square" rtlCol="0">
            <a:spAutoFit/>
          </a:bodyPr>
          <a:lstStyle/>
          <a:p>
            <a:pPr algn="r" rtl="1"/>
            <a:r>
              <a:rPr lang="fa-IR" sz="2800" dirty="0">
                <a:latin typeface="Times New Roman" panose="02020603050405020304" pitchFamily="18" charset="0"/>
                <a:cs typeface="B Titr" panose="00000700000000000000" pitchFamily="2" charset="-78"/>
              </a:rPr>
              <a:t>شبکه‌های شخصی </a:t>
            </a:r>
            <a:r>
              <a:rPr lang="en-US" sz="2800" b="1" dirty="0">
                <a:latin typeface="Times New Roman" panose="02020603050405020304" pitchFamily="18" charset="0"/>
                <a:cs typeface="B Titr" panose="00000700000000000000" pitchFamily="2" charset="-78"/>
              </a:rPr>
              <a:t>PAN</a:t>
            </a:r>
            <a:endParaRPr lang="fa-IR" sz="2800" dirty="0">
              <a:cs typeface="B Titr" panose="00000700000000000000" pitchFamily="2" charset="-78"/>
            </a:endParaRPr>
          </a:p>
        </p:txBody>
      </p:sp>
      <p:sp>
        <p:nvSpPr>
          <p:cNvPr id="5" name="TextBox 4"/>
          <p:cNvSpPr txBox="1"/>
          <p:nvPr/>
        </p:nvSpPr>
        <p:spPr>
          <a:xfrm>
            <a:off x="4189862" y="1322933"/>
            <a:ext cx="6182435" cy="4524315"/>
          </a:xfrm>
          <a:prstGeom prst="rect">
            <a:avLst/>
          </a:prstGeom>
          <a:noFill/>
        </p:spPr>
        <p:txBody>
          <a:bodyPr wrap="square" rtlCol="0">
            <a:spAutoFit/>
          </a:bodyPr>
          <a:lstStyle/>
          <a:p>
            <a:pPr algn="r" rtl="1"/>
            <a:r>
              <a:rPr lang="en-US" sz="2400" dirty="0">
                <a:latin typeface="Times New Roman" panose="02020603050405020304" pitchFamily="18" charset="0"/>
                <a:cs typeface="B Nazanin" panose="00000400000000000000" pitchFamily="2" charset="-78"/>
              </a:rPr>
              <a:t>PAN </a:t>
            </a:r>
            <a:r>
              <a:rPr lang="fa-IR" sz="2400" dirty="0">
                <a:latin typeface="Times New Roman" panose="02020603050405020304" pitchFamily="18" charset="0"/>
                <a:cs typeface="B Nazanin" panose="00000400000000000000" pitchFamily="2" charset="-78"/>
              </a:rPr>
              <a:t>کوچک‌ترین و ابتدایی‌ترین نوع شبکه است. یک </a:t>
            </a:r>
            <a:r>
              <a:rPr lang="en-US" sz="2400" dirty="0">
                <a:latin typeface="Times New Roman" panose="02020603050405020304" pitchFamily="18" charset="0"/>
                <a:cs typeface="B Nazanin" panose="00000400000000000000" pitchFamily="2" charset="-78"/>
              </a:rPr>
              <a:t>PAN </a:t>
            </a:r>
            <a:r>
              <a:rPr lang="fa-IR" sz="2400" dirty="0">
                <a:latin typeface="Times New Roman" panose="02020603050405020304" pitchFamily="18" charset="0"/>
                <a:cs typeface="B Nazanin" panose="00000400000000000000" pitchFamily="2" charset="-78"/>
              </a:rPr>
              <a:t>انتقال داده ها را در بین دستگاه‌هایی مانند رایانه ها، گوشی های هوشمند و تبلت فراهم می‌کند. که از یک مودم بی‌سیم، یک یا دو رایانه، تلفن، پرینتر، تبلت و… تشکیل شده است.</a:t>
            </a:r>
          </a:p>
          <a:p>
            <a:pPr algn="r" rtl="1"/>
            <a:r>
              <a:rPr lang="en-US" sz="2400" dirty="0">
                <a:latin typeface="Times New Roman" panose="02020603050405020304" pitchFamily="18" charset="0"/>
                <a:cs typeface="B Nazanin" panose="00000400000000000000" pitchFamily="2" charset="-78"/>
              </a:rPr>
              <a:t>PAN </a:t>
            </a:r>
            <a:r>
              <a:rPr lang="fa-IR" sz="2400" dirty="0">
                <a:latin typeface="Times New Roman" panose="02020603050405020304" pitchFamily="18" charset="0"/>
                <a:cs typeface="B Nazanin" panose="00000400000000000000" pitchFamily="2" charset="-78"/>
              </a:rPr>
              <a:t>ها می توانند برای برقراری ارتباط در میان دستگاه های شخصی و یا برای اتصال به شبکه سطح بالاتر و یا اینترنت </a:t>
            </a:r>
            <a:r>
              <a:rPr lang="fa-IR" sz="2400" dirty="0" smtClean="0">
                <a:latin typeface="Times New Roman" panose="02020603050405020304" pitchFamily="18" charset="0"/>
                <a:cs typeface="B Nazanin" panose="00000400000000000000" pitchFamily="2" charset="-78"/>
              </a:rPr>
              <a:t>یک</a:t>
            </a:r>
            <a:r>
              <a:rPr lang="en-US" sz="2400" dirty="0" smtClean="0">
                <a:latin typeface="Times New Roman" panose="02020603050405020304" pitchFamily="18" charset="0"/>
                <a:cs typeface="B Nazanin" panose="00000400000000000000" pitchFamily="2" charset="-78"/>
              </a:rPr>
              <a:t> (link uplink) </a:t>
            </a:r>
            <a:r>
              <a:rPr lang="fa-IR" sz="2400" dirty="0" smtClean="0">
                <a:latin typeface="Times New Roman" panose="02020603050405020304" pitchFamily="18" charset="0"/>
                <a:cs typeface="B Nazanin" panose="00000400000000000000" pitchFamily="2" charset="-78"/>
              </a:rPr>
              <a:t>که </a:t>
            </a:r>
            <a:r>
              <a:rPr lang="fa-IR" sz="2400" dirty="0">
                <a:latin typeface="Times New Roman" panose="02020603050405020304" pitchFamily="18" charset="0"/>
                <a:cs typeface="B Nazanin" panose="00000400000000000000" pitchFamily="2" charset="-78"/>
              </a:rPr>
              <a:t>در آن یک دستگاه اصلی به عنوان دروازه عمل می کند، استفاده شوند.</a:t>
            </a:r>
          </a:p>
          <a:p>
            <a:pPr algn="r" rtl="1"/>
            <a:r>
              <a:rPr lang="fa-IR" sz="2400" dirty="0">
                <a:latin typeface="Times New Roman" panose="02020603050405020304" pitchFamily="18" charset="0"/>
                <a:cs typeface="B Nazanin" panose="00000400000000000000" pitchFamily="2" charset="-78"/>
              </a:rPr>
              <a:t>این نوع از شبکه‌ها صرفاً حول یک فرد و در یک ساختمان است. معمولاً در خانه‌ها یا دفاتر کوچک موجود هستند و توسط یک فرد یا یک سازمان و تنها از طریق یک دستگاه مدیریت می‌شوند.</a:t>
            </a:r>
          </a:p>
          <a:p>
            <a:pPr algn="r" rtl="1"/>
            <a:endParaRPr lang="en-US" sz="2400" dirty="0">
              <a:latin typeface="Times New Roman" panose="02020603050405020304" pitchFamily="18" charset="0"/>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50" y="1322933"/>
            <a:ext cx="3775312" cy="2831484"/>
          </a:xfrm>
          <a:prstGeom prst="rect">
            <a:avLst/>
          </a:prstGeom>
        </p:spPr>
      </p:pic>
    </p:spTree>
    <p:extLst>
      <p:ext uri="{BB962C8B-B14F-4D97-AF65-F5344CB8AC3E}">
        <p14:creationId xmlns:p14="http://schemas.microsoft.com/office/powerpoint/2010/main" val="13400038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TotalTime>
  <Words>825</Words>
  <Application>Microsoft Office PowerPoint</Application>
  <PresentationFormat>Widescreen</PresentationFormat>
  <Paragraphs>49</Paragraphs>
  <Slides>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B Nazanin</vt:lpstr>
      <vt:lpstr>B Titr</vt:lpstr>
      <vt:lpstr>Calibri</vt:lpstr>
      <vt:lpstr>Century Gothic</vt:lpstr>
      <vt:lpstr>IranNastaliq</vt:lpstr>
      <vt:lpstr>IRANSans Light</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sahand amin</dc:creator>
  <cp:lastModifiedBy>Sahand</cp:lastModifiedBy>
  <cp:revision>60</cp:revision>
  <dcterms:created xsi:type="dcterms:W3CDTF">2020-01-08T16:42:58Z</dcterms:created>
  <dcterms:modified xsi:type="dcterms:W3CDTF">2020-12-03T13:08:45Z</dcterms:modified>
</cp:coreProperties>
</file>